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7"/>
  </p:notesMasterIdLst>
  <p:handoutMasterIdLst>
    <p:handoutMasterId r:id="rId18"/>
  </p:handout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Пользователь" initials="П"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109" d="100"/>
          <a:sy n="109" d="100"/>
        </p:scale>
        <p:origin x="16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2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94E71D-8B35-4330-A907-89FFAAAEB411}" type="datetimeFigureOut">
              <a:rPr lang="ru-RU" smtClean="0"/>
              <a:t>25.04.2025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01210A-A071-4F9E-95D8-D39F036ECB21}" type="slidenum">
              <a:rPr lang="ru-RU" smtClean="0"/>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17EC9-91FE-4A77-8AE2-AA25D8E96AB0}" type="datetimeFigureOut">
              <a:rPr lang="ru-RU" smtClean="0"/>
              <a:t>25.04.2025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A199-45D2-4462-BDED-F1F527868699}"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8A199-45D2-4462-BDED-F1F527868699}" type="slidenum">
              <a:rPr lang="ru-RU" smtClean="0"/>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25.04.2025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25.04.2025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42852"/>
            <a:ext cx="7851648" cy="2286016"/>
          </a:xfrm>
        </p:spPr>
        <p:txBody>
          <a:bodyPr>
            <a:noAutofit/>
          </a:bodyPr>
          <a:lstStyle/>
          <a:p>
            <a:pPr algn="ctr"/>
            <a:r>
              <a:rPr lang="en-US" sz="2400" b="1" dirty="0" err="1" smtClean="0">
                <a:latin typeface="Times New Roman" pitchFamily="18" charset="0"/>
                <a:ea typeface="Gungsuh" pitchFamily="18" charset="-127"/>
                <a:cs typeface="Times New Roman" pitchFamily="18" charset="0"/>
              </a:rPr>
              <a:t>Muzrabot</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tuman</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Axborot</a:t>
            </a:r>
            <a:r>
              <a:rPr lang="en-US" sz="2400" b="1" dirty="0" smtClean="0">
                <a:latin typeface="Times New Roman" pitchFamily="18" charset="0"/>
                <a:ea typeface="Gungsuh" pitchFamily="18" charset="-127"/>
                <a:cs typeface="Times New Roman" pitchFamily="18" charset="0"/>
              </a:rPr>
              <a:t> – </a:t>
            </a:r>
            <a:r>
              <a:rPr lang="en-US" sz="2400" b="1" dirty="0" err="1" smtClean="0">
                <a:latin typeface="Times New Roman" pitchFamily="18" charset="0"/>
                <a:ea typeface="Gungsuh" pitchFamily="18" charset="-127"/>
                <a:cs typeface="Times New Roman" pitchFamily="18" charset="0"/>
              </a:rPr>
              <a:t>kutubxona</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markazi</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Axborot</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bibliografiya</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bo’limining</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cs typeface="Times New Roman" pitchFamily="18" charset="0"/>
              </a:rPr>
              <a:t>O‘zbek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romanchiligi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asoschisi</a:t>
            </a:r>
            <a:r>
              <a:rPr lang="en-US" sz="2400" b="1" dirty="0" smtClean="0">
                <a:latin typeface="Times New Roman" pitchFamily="18" charset="0"/>
                <a:cs typeface="Times New Roman" pitchFamily="18" charset="0"/>
              </a:rPr>
              <a:t> Abdulla </a:t>
            </a:r>
            <a:r>
              <a:rPr lang="en-US" sz="2400" b="1" dirty="0" err="1" smtClean="0">
                <a:latin typeface="Times New Roman" pitchFamily="18" charset="0"/>
                <a:cs typeface="Times New Roman" pitchFamily="18" charset="0"/>
              </a:rPr>
              <a:t>Qodiriyga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tavalludiga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bag’ishlanib</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O‘tgan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kunlar</a:t>
            </a:r>
            <a:r>
              <a:rPr lang="en-US" sz="2400" b="1" dirty="0" smtClean="0">
                <a:latin typeface="Times New Roman" pitchFamily="18" charset="0"/>
                <a:cs typeface="Times New Roman" pitchFamily="18" charset="0"/>
              </a:rPr>
              <a:t> - </a:t>
            </a:r>
            <a:r>
              <a:rPr lang="en-US" sz="2400" b="1" dirty="0" err="1" smtClean="0">
                <a:latin typeface="Times New Roman" pitchFamily="18" charset="0"/>
                <a:cs typeface="Times New Roman" pitchFamily="18" charset="0"/>
              </a:rPr>
              <a:t>qaytmas</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kunlar</a:t>
            </a:r>
            <a:r>
              <a:rPr lang="en-US" sz="2400" b="1" dirty="0" smtClean="0">
                <a:latin typeface="Times New Roman" pitchFamily="18" charset="0"/>
                <a:cs typeface="Times New Roman" pitchFamily="18" charset="0"/>
              </a:rPr>
              <a:t>” </a:t>
            </a:r>
            <a:r>
              <a:rPr lang="en-US" sz="2400" b="1" dirty="0" err="1" smtClean="0">
                <a:latin typeface="Times New Roman" pitchFamily="18" charset="0"/>
                <a:ea typeface="Gungsuh" pitchFamily="18" charset="-127"/>
                <a:cs typeface="Times New Roman" pitchFamily="18" charset="0"/>
              </a:rPr>
              <a:t>verual</a:t>
            </a:r>
            <a:r>
              <a:rPr lang="en-US" sz="2400" b="1" dirty="0" smtClean="0">
                <a:latin typeface="Times New Roman" pitchFamily="18" charset="0"/>
                <a:ea typeface="Gungsuh" pitchFamily="18" charset="-127"/>
                <a:cs typeface="Times New Roman" pitchFamily="18" charset="0"/>
              </a:rPr>
              <a:t> </a:t>
            </a:r>
            <a:r>
              <a:rPr lang="en-US" sz="2400" b="1" dirty="0" err="1" smtClean="0">
                <a:latin typeface="Times New Roman" pitchFamily="18" charset="0"/>
                <a:ea typeface="Gungsuh" pitchFamily="18" charset="-127"/>
                <a:cs typeface="Times New Roman" pitchFamily="18" charset="0"/>
              </a:rPr>
              <a:t>Ko’rgazmasi</a:t>
            </a:r>
            <a:r>
              <a:rPr lang="en-US" sz="2400" b="1" dirty="0" smtClean="0">
                <a:latin typeface="Times New Roman" pitchFamily="18" charset="0"/>
                <a:ea typeface="Gungsuh" pitchFamily="18" charset="-127"/>
                <a:cs typeface="Times New Roman" pitchFamily="18" charset="0"/>
              </a:rPr>
              <a:t>.</a:t>
            </a:r>
            <a:br>
              <a:rPr lang="en-US" sz="2400" b="1" dirty="0" smtClean="0">
                <a:latin typeface="Times New Roman" pitchFamily="18" charset="0"/>
                <a:ea typeface="Gungsuh" pitchFamily="18" charset="-127"/>
                <a:cs typeface="Times New Roman" pitchFamily="18" charset="0"/>
              </a:rPr>
            </a:br>
            <a:endParaRPr lang="ru-RU" sz="2400" b="1" dirty="0">
              <a:latin typeface="Times New Roman" pitchFamily="18" charset="0"/>
              <a:cs typeface="Times New Roman" pitchFamily="18" charset="0"/>
            </a:endParaRPr>
          </a:p>
        </p:txBody>
      </p:sp>
      <p:pic>
        <p:nvPicPr>
          <p:cNvPr id="4" name="Рисунок 3" descr="C:\Users\user\Desktop\photo_2025-04-09_10-31-55.jpg"/>
          <p:cNvPicPr/>
          <p:nvPr/>
        </p:nvPicPr>
        <p:blipFill>
          <a:blip r:embed="rId2" cstate="print"/>
          <a:srcRect l="9450" t="3934" r="13998" b="5675"/>
          <a:stretch>
            <a:fillRect/>
          </a:stretch>
        </p:blipFill>
        <p:spPr bwMode="auto">
          <a:xfrm>
            <a:off x="642910" y="2500306"/>
            <a:ext cx="1357322" cy="192396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5" name="Рисунок 4" descr="C:\Users\user\Desktop\photo_2025-04-09_10-31-56.jpg"/>
          <p:cNvPicPr/>
          <p:nvPr/>
        </p:nvPicPr>
        <p:blipFill>
          <a:blip r:embed="rId3" cstate="print"/>
          <a:srcRect l="10002" t="5147" r="18421" b="9387"/>
          <a:stretch>
            <a:fillRect/>
          </a:stretch>
        </p:blipFill>
        <p:spPr bwMode="auto">
          <a:xfrm>
            <a:off x="2000232" y="4500570"/>
            <a:ext cx="1357322"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6" name="Рисунок 5" descr="C:\Users\user\Desktop\Oʻtgan_kunlar.jpg"/>
          <p:cNvPicPr/>
          <p:nvPr/>
        </p:nvPicPr>
        <p:blipFill>
          <a:blip r:embed="rId4"/>
          <a:srcRect/>
          <a:stretch>
            <a:fillRect/>
          </a:stretch>
        </p:blipFill>
        <p:spPr bwMode="auto">
          <a:xfrm>
            <a:off x="357158" y="4429132"/>
            <a:ext cx="1285884" cy="214314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7" name="Рисунок 6" descr="C:\Users\user\Desktop\images (1).jpg"/>
          <p:cNvPicPr/>
          <p:nvPr/>
        </p:nvPicPr>
        <p:blipFill>
          <a:blip r:embed="rId5"/>
          <a:srcRect/>
          <a:stretch>
            <a:fillRect/>
          </a:stretch>
        </p:blipFill>
        <p:spPr bwMode="auto">
          <a:xfrm>
            <a:off x="2285984" y="2500306"/>
            <a:ext cx="1428760"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8" name="Рисунок 7" descr="C:\Users\user\Desktop\Без названия (1).jpg"/>
          <p:cNvPicPr/>
          <p:nvPr/>
        </p:nvPicPr>
        <p:blipFill>
          <a:blip r:embed="rId6"/>
          <a:srcRect l="17058" t="11290" r="17819" b="11936"/>
          <a:stretch>
            <a:fillRect/>
          </a:stretch>
        </p:blipFill>
        <p:spPr bwMode="auto">
          <a:xfrm>
            <a:off x="3714744" y="4500570"/>
            <a:ext cx="1428760"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9" name="Рисунок 8" descr="C:\Users\user\Desktop\Без названия (2).jpg"/>
          <p:cNvPicPr/>
          <p:nvPr/>
        </p:nvPicPr>
        <p:blipFill>
          <a:blip r:embed="rId7"/>
          <a:srcRect/>
          <a:stretch>
            <a:fillRect/>
          </a:stretch>
        </p:blipFill>
        <p:spPr bwMode="auto">
          <a:xfrm>
            <a:off x="5500694" y="4500570"/>
            <a:ext cx="1285884"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0" name="Рисунок 9" descr="C:\Users\user\Desktop\Без названия (3).jpg"/>
          <p:cNvPicPr/>
          <p:nvPr/>
        </p:nvPicPr>
        <p:blipFill>
          <a:blip r:embed="rId8"/>
          <a:srcRect l="7287" t="4000" r="4941" b="3385"/>
          <a:stretch>
            <a:fillRect/>
          </a:stretch>
        </p:blipFill>
        <p:spPr bwMode="auto">
          <a:xfrm>
            <a:off x="7143768" y="4429132"/>
            <a:ext cx="1357322"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1" name="Рисунок 10" descr="C:\Users\user\Desktop\Без названия (4).jpg"/>
          <p:cNvPicPr/>
          <p:nvPr/>
        </p:nvPicPr>
        <p:blipFill>
          <a:blip r:embed="rId9"/>
          <a:srcRect l="8439" t="3382" r="7171" b="2543"/>
          <a:stretch>
            <a:fillRect/>
          </a:stretch>
        </p:blipFill>
        <p:spPr bwMode="auto">
          <a:xfrm>
            <a:off x="4143372" y="2571744"/>
            <a:ext cx="1428760" cy="20002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2" name="Рисунок 11" descr="C:\Users\user\Desktop\Без названия (6).jpg"/>
          <p:cNvPicPr/>
          <p:nvPr/>
        </p:nvPicPr>
        <p:blipFill>
          <a:blip r:embed="rId10"/>
          <a:srcRect l="26326" t="17057" r="22351" b="14716"/>
          <a:stretch>
            <a:fillRect/>
          </a:stretch>
        </p:blipFill>
        <p:spPr bwMode="auto">
          <a:xfrm>
            <a:off x="5929322" y="2500306"/>
            <a:ext cx="1357322"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3" name="Рисунок 12" descr="C:\Users\user\Desktop\Без названия (5).jpg"/>
          <p:cNvPicPr/>
          <p:nvPr/>
        </p:nvPicPr>
        <p:blipFill>
          <a:blip r:embed="rId11"/>
          <a:srcRect l="8836" t="3077" r="8305" b="2462"/>
          <a:stretch>
            <a:fillRect/>
          </a:stretch>
        </p:blipFill>
        <p:spPr bwMode="auto">
          <a:xfrm>
            <a:off x="7500958" y="2571744"/>
            <a:ext cx="1285884" cy="20717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00298" y="214290"/>
            <a:ext cx="6491302" cy="6429420"/>
          </a:xfrm>
        </p:spPr>
        <p:txBody>
          <a:bodyPr>
            <a:noAutofit/>
          </a:bodyPr>
          <a:lstStyle/>
          <a:p>
            <a:pPr algn="just"/>
            <a:r>
              <a:rPr lang="uz-Cyrl-UZ" sz="2000" b="1" dirty="0" smtClean="0">
                <a:latin typeface="Times New Roman" pitchFamily="18" charset="0"/>
                <a:cs typeface="Times New Roman" pitchFamily="18" charset="0"/>
              </a:rPr>
              <a:t> УЎК: 821.512.133-3</a:t>
            </a:r>
            <a:r>
              <a:rPr lang="en-US" sz="2000" b="1" dirty="0" smtClean="0">
                <a:latin typeface="Times New Roman" pitchFamily="18" charset="0"/>
                <a:cs typeface="Times New Roman" pitchFamily="18" charset="0"/>
              </a:rPr>
              <a:t>1</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uz-Cyrl-UZ" sz="2000" b="1" dirty="0" smtClean="0">
                <a:latin typeface="Times New Roman" pitchFamily="18" charset="0"/>
                <a:cs typeface="Times New Roman" pitchFamily="18" charset="0"/>
              </a:rPr>
              <a:t>КБК 84</a:t>
            </a:r>
            <a:r>
              <a:rPr lang="en-US" sz="2000" b="1" dirty="0" smtClean="0">
                <a:latin typeface="Times New Roman" pitchFamily="18" charset="0"/>
                <a:cs typeface="Times New Roman" pitchFamily="18" charset="0"/>
              </a:rPr>
              <a:t>. </a:t>
            </a:r>
            <a:r>
              <a:rPr lang="uz-Cyrl-UZ" sz="2000" b="1" dirty="0" smtClean="0">
                <a:latin typeface="Times New Roman" pitchFamily="18" charset="0"/>
                <a:cs typeface="Times New Roman" pitchFamily="18" charset="0"/>
              </a:rPr>
              <a:t>(5Ў)6</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Қ – 53</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r>
              <a:rPr lang="uz-Cyrl-UZ" sz="1600" b="1" dirty="0" smtClean="0">
                <a:latin typeface="Times New Roman" pitchFamily="18" charset="0"/>
                <a:cs typeface="Times New Roman" pitchFamily="18" charset="0"/>
              </a:rPr>
              <a:t>А. Қодирий. </a:t>
            </a:r>
            <a:r>
              <a:rPr lang="uz-Cyrl-UZ" sz="1600" dirty="0" smtClean="0">
                <a:latin typeface="Times New Roman" pitchFamily="18" charset="0"/>
                <a:cs typeface="Times New Roman" pitchFamily="18" charset="0"/>
              </a:rPr>
              <a:t>“Ўтган кунлар” / роман / “Адабий барҳаёт асарлар” туркуми /Нашрга тайёрловчи: Хондамир Қодирий – Т.: “Илм-зиё-заковат” нашриёти,  2019.– 432 б.</a:t>
            </a:r>
            <a:endParaRPr lang="ru-RU" sz="1600" dirty="0" smtClean="0">
              <a:latin typeface="Times New Roman" pitchFamily="18" charset="0"/>
              <a:cs typeface="Times New Roman" pitchFamily="18" charset="0"/>
            </a:endParaRPr>
          </a:p>
          <a:p>
            <a:pPr algn="just"/>
            <a:r>
              <a:rPr lang="uz-Cyrl-UZ" sz="1600" b="1" dirty="0" smtClean="0">
                <a:latin typeface="Times New Roman" pitchFamily="18" charset="0"/>
                <a:cs typeface="Times New Roman" pitchFamily="18" charset="0"/>
              </a:rPr>
              <a:t>     ISBN  978-9943-5524-9-4</a:t>
            </a:r>
            <a:endParaRPr lang="ru-RU" sz="1600" dirty="0" smtClean="0">
              <a:latin typeface="Times New Roman" pitchFamily="18" charset="0"/>
              <a:cs typeface="Times New Roman" pitchFamily="18" charset="0"/>
            </a:endParaRPr>
          </a:p>
          <a:p>
            <a:pPr algn="just"/>
            <a:r>
              <a:rPr lang="uz-Cyrl-UZ" sz="1600" dirty="0" smtClean="0">
                <a:latin typeface="Times New Roman" pitchFamily="18" charset="0"/>
                <a:cs typeface="Times New Roman" pitchFamily="18" charset="0"/>
              </a:rPr>
              <a:t>	Ўзбек романчилиги ва ҳаётий ҳикоялар жанрининг асосчиси буюк устозимиз – Абдулла Қодирий (1894-1938-йиллар) ХХ аср ўзбек адабиётининг буюк дарғаларидан бири бўлган.</a:t>
            </a:r>
            <a:endParaRPr lang="ru-RU" sz="1600" dirty="0" smtClean="0">
              <a:latin typeface="Times New Roman" pitchFamily="18" charset="0"/>
              <a:cs typeface="Times New Roman" pitchFamily="18" charset="0"/>
            </a:endParaRPr>
          </a:p>
          <a:p>
            <a:pPr algn="just"/>
            <a:r>
              <a:rPr lang="uz-Cyrl-UZ" sz="1600" dirty="0" smtClean="0">
                <a:latin typeface="Times New Roman" pitchFamily="18" charset="0"/>
                <a:cs typeface="Times New Roman" pitchFamily="18" charset="0"/>
              </a:rPr>
              <a:t>	А. Қодирий дастлабки таълимни мусулмон мактаби, рус-тузем мактабида, Абулқосим шайх мадрасасида олган.</a:t>
            </a:r>
            <a:endParaRPr lang="ru-RU" sz="1600" dirty="0" smtClean="0">
              <a:latin typeface="Times New Roman" pitchFamily="18" charset="0"/>
              <a:cs typeface="Times New Roman" pitchFamily="18" charset="0"/>
            </a:endParaRPr>
          </a:p>
          <a:p>
            <a:pPr algn="just"/>
            <a:r>
              <a:rPr lang="uz-Cyrl-UZ" sz="1600" dirty="0" smtClean="0">
                <a:latin typeface="Times New Roman" pitchFamily="18" charset="0"/>
                <a:cs typeface="Times New Roman" pitchFamily="18" charset="0"/>
              </a:rPr>
              <a:t>	1925-1926 йилларда Масквадаги адабиёт курсида таълим олган. Унинг дастлабки ижодлари “Самарқанд”, “Оина”, “Садои Туркистон” газеталари ва ўзи ташкил этган “Муштум” журналида эълон қилинган.</a:t>
            </a:r>
            <a:endParaRPr lang="ru-RU" sz="1600" dirty="0" smtClean="0">
              <a:latin typeface="Times New Roman" pitchFamily="18" charset="0"/>
              <a:cs typeface="Times New Roman" pitchFamily="18" charset="0"/>
            </a:endParaRPr>
          </a:p>
          <a:p>
            <a:pPr algn="just"/>
            <a:r>
              <a:rPr lang="uz-Cyrl-UZ" sz="1600" dirty="0" smtClean="0">
                <a:latin typeface="Times New Roman" pitchFamily="18" charset="0"/>
                <a:cs typeface="Times New Roman" pitchFamily="18" charset="0"/>
              </a:rPr>
              <a:t>	А. Қодирийнинг “Тўй”, “Аҳволимиз”, “Миллатимга”, “Фикр айлагил” каби шеърлари; “Бахтсиз куёв” драмаси, “Жувонбоз”, “Улоқда” (1916-йил), “Калвак Махзумнинг хотира дафтаридан”, “Тошпўлат тажанг нима дейди?” (1920-йил) каби ҳикоялари; “Ўтган кунлар” (1924-1926), “Меҳробдан чаён” (1929-йил) романлари, “Обид кетмон” (1934) қиссаси ҳозирги вақтда ҳам севиб ўқилади</a:t>
            </a:r>
            <a:r>
              <a:rPr lang="uz-Cyrl-U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pic>
        <p:nvPicPr>
          <p:cNvPr id="4" name="Рисунок 3" descr="C:\Users\user\Desktop\Без названия (2).jpg"/>
          <p:cNvPicPr/>
          <p:nvPr/>
        </p:nvPicPr>
        <p:blipFill>
          <a:blip r:embed="rId2"/>
          <a:srcRect/>
          <a:stretch>
            <a:fillRect/>
          </a:stretch>
        </p:blipFill>
        <p:spPr bwMode="auto">
          <a:xfrm>
            <a:off x="285720" y="1500174"/>
            <a:ext cx="2071702" cy="378621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428604"/>
            <a:ext cx="6143668" cy="5857916"/>
          </a:xfrm>
        </p:spPr>
        <p:txBody>
          <a:bodyPr>
            <a:normAutofit fontScale="62500" lnSpcReduction="20000"/>
          </a:bodyPr>
          <a:lstStyle/>
          <a:p>
            <a:pPr algn="just"/>
            <a:r>
              <a:rPr lang="en-US" b="1" dirty="0" smtClean="0">
                <a:latin typeface="Times New Roman" pitchFamily="18" charset="0"/>
                <a:cs typeface="Times New Roman" pitchFamily="18" charset="0"/>
              </a:rPr>
              <a:t>        UO‘K:  821.512</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BBK: 85.10 (38)</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Q -77 </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 </a:t>
            </a:r>
            <a:r>
              <a:rPr lang="en-US" b="1" dirty="0" err="1" smtClean="0">
                <a:latin typeface="Times New Roman" pitchFamily="18" charset="0"/>
                <a:cs typeface="Times New Roman" pitchFamily="18" charset="0"/>
              </a:rPr>
              <a:t>Qodiriy</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O‘tkan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kunlar</a:t>
            </a:r>
            <a:r>
              <a:rPr lang="en-US" dirty="0" smtClean="0">
                <a:latin typeface="Times New Roman" pitchFamily="18" charset="0"/>
                <a:cs typeface="Times New Roman" pitchFamily="18" charset="0"/>
              </a:rPr>
              <a:t> / roman / “</a:t>
            </a:r>
            <a:r>
              <a:rPr lang="en-US" dirty="0" err="1" smtClean="0">
                <a:latin typeface="Times New Roman" pitchFamily="18" charset="0"/>
                <a:cs typeface="Times New Roman" pitchFamily="18" charset="0"/>
              </a:rPr>
              <a:t>Abadiy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barhayot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asarlar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turkumi</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Nashrga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tayyorlovchi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Xondamir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Qodiriy</a:t>
            </a:r>
            <a:r>
              <a:rPr lang="en-US" dirty="0" smtClean="0">
                <a:latin typeface="Times New Roman" pitchFamily="18" charset="0"/>
                <a:cs typeface="Times New Roman" pitchFamily="18" charset="0"/>
              </a:rPr>
              <a:t> – T.: “</a:t>
            </a:r>
            <a:r>
              <a:rPr lang="en-US" dirty="0" err="1" smtClean="0">
                <a:latin typeface="Times New Roman" pitchFamily="18" charset="0"/>
                <a:cs typeface="Times New Roman" pitchFamily="18" charset="0"/>
              </a:rPr>
              <a:t>Navro‘z</a:t>
            </a:r>
            <a:r>
              <a:rPr lang="en-US" dirty="0" smtClean="0">
                <a:latin typeface="Times New Roman" pitchFamily="18" charset="0"/>
                <a:cs typeface="Times New Roman" pitchFamily="18" charset="0"/>
              </a:rPr>
              <a:t>”, 2019 – 400 b.</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ISBN    978-9943-5629-4-3</a:t>
            </a:r>
            <a:endParaRPr lang="ru-RU" dirty="0" smtClean="0">
              <a:latin typeface="Times New Roman" pitchFamily="18" charset="0"/>
              <a:cs typeface="Times New Roman" pitchFamily="18" charset="0"/>
            </a:endParaRPr>
          </a:p>
          <a:p>
            <a:pPr algn="just"/>
            <a:r>
              <a:rPr lang="uz-Cyrl-UZ" dirty="0" smtClean="0">
                <a:latin typeface="Times New Roman" pitchFamily="18" charset="0"/>
                <a:cs typeface="Times New Roman" pitchFamily="18" charset="0"/>
              </a:rPr>
              <a:t>O‘zbek romanchiligi va hayotiy hikoyalar janrning asoschisi, buyuk ustozimiz – Abdulla Qodiriy (1894-1938-yillar) XX asr o‘zbek adabiyotining buyuk darg‘alaridan biri bo‘lgan.</a:t>
            </a:r>
            <a:endParaRPr lang="ru-RU"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Qodiriy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dastlabki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ta‘limni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musulmon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maktabi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rus-tuzem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maktabida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Abulqosim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shayx</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madrasasida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olgan</a:t>
            </a:r>
            <a:r>
              <a:rPr lang="en-US" dirty="0" smtClean="0">
                <a:latin typeface="Times New Roman" pitchFamily="18" charset="0"/>
                <a:cs typeface="Times New Roman" pitchFamily="18" charset="0"/>
              </a:rPr>
              <a:t>. 1925-1926 </a:t>
            </a:r>
            <a:r>
              <a:rPr lang="en-US" dirty="0" err="1" smtClean="0">
                <a:latin typeface="Times New Roman" pitchFamily="18" charset="0"/>
                <a:cs typeface="Times New Roman" pitchFamily="18" charset="0"/>
              </a:rPr>
              <a:t>yillarda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Moskvadagi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adabiyot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kursida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ta‘lim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dastlabki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ijodlari</a:t>
            </a:r>
            <a:r>
              <a:rPr lang="en-US" dirty="0" smtClean="0">
                <a:latin typeface="Times New Roman" pitchFamily="18" charset="0"/>
                <a:cs typeface="Times New Roman" pitchFamily="18" charset="0"/>
              </a:rPr>
              <a:t> “Samarqand”, “</a:t>
            </a:r>
            <a:r>
              <a:rPr lang="en-US" dirty="0" err="1" smtClean="0">
                <a:latin typeface="Times New Roman" pitchFamily="18" charset="0"/>
                <a:cs typeface="Times New Roman" pitchFamily="18" charset="0"/>
              </a:rPr>
              <a:t>Oina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Sadoi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Turkiston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gazetalari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o‘zi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tashkil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Mushtum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jurnalida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qilingan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pic>
        <p:nvPicPr>
          <p:cNvPr id="4" name="Рисунок 3" descr="C:\Users\user\Desktop\Без названия (3).jpg"/>
          <p:cNvPicPr/>
          <p:nvPr/>
        </p:nvPicPr>
        <p:blipFill>
          <a:blip r:embed="rId2"/>
          <a:srcRect l="7287" t="4000" r="4941" b="3385"/>
          <a:stretch>
            <a:fillRect/>
          </a:stretch>
        </p:blipFill>
        <p:spPr bwMode="auto">
          <a:xfrm>
            <a:off x="285720" y="1214422"/>
            <a:ext cx="2428892" cy="400052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571480"/>
            <a:ext cx="6143668" cy="5786478"/>
          </a:xfrm>
        </p:spPr>
        <p:txBody>
          <a:bodyPr>
            <a:normAutofit fontScale="77500" lnSpcReduction="20000"/>
          </a:bodyPr>
          <a:lstStyle/>
          <a:p>
            <a:pPr algn="just"/>
            <a:r>
              <a:rPr lang="en-US" sz="2900" b="1" dirty="0" smtClean="0">
                <a:latin typeface="Times New Roman" pitchFamily="18" charset="0"/>
                <a:cs typeface="Times New Roman" pitchFamily="18" charset="0"/>
              </a:rPr>
              <a:t>    </a:t>
            </a:r>
            <a:r>
              <a:rPr lang="uz-Cyrl-UZ" sz="2900" b="1" dirty="0" smtClean="0">
                <a:latin typeface="Times New Roman" pitchFamily="18" charset="0"/>
                <a:cs typeface="Times New Roman" pitchFamily="18" charset="0"/>
              </a:rPr>
              <a:t>УЎК: 821.512.133-3</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a:t>
            </a:r>
            <a:r>
              <a:rPr lang="en-US" sz="2900" b="1" dirty="0" smtClean="0">
                <a:latin typeface="Times New Roman" pitchFamily="18" charset="0"/>
                <a:cs typeface="Times New Roman" pitchFamily="18" charset="0"/>
              </a:rPr>
              <a:t>   </a:t>
            </a:r>
            <a:r>
              <a:rPr lang="uz-Cyrl-UZ" sz="2900" b="1" dirty="0" smtClean="0">
                <a:latin typeface="Times New Roman" pitchFamily="18" charset="0"/>
                <a:cs typeface="Times New Roman" pitchFamily="18" charset="0"/>
              </a:rPr>
              <a:t>КБК 84 (5O‘)6</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a:t>
            </a:r>
            <a:r>
              <a:rPr lang="en-US" sz="2900" b="1" dirty="0" smtClean="0">
                <a:latin typeface="Times New Roman" pitchFamily="18" charset="0"/>
                <a:cs typeface="Times New Roman" pitchFamily="18" charset="0"/>
              </a:rPr>
              <a:t>   </a:t>
            </a:r>
            <a:r>
              <a:rPr lang="uz-Cyrl-UZ" sz="2900" b="1" dirty="0" smtClean="0">
                <a:latin typeface="Times New Roman" pitchFamily="18" charset="0"/>
                <a:cs typeface="Times New Roman" pitchFamily="18" charset="0"/>
              </a:rPr>
              <a:t>Қ – 53</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А. Қодирий. </a:t>
            </a:r>
            <a:r>
              <a:rPr lang="uz-Cyrl-UZ" sz="2900" dirty="0" smtClean="0">
                <a:latin typeface="Times New Roman" pitchFamily="18" charset="0"/>
                <a:cs typeface="Times New Roman" pitchFamily="18" charset="0"/>
              </a:rPr>
              <a:t>Меҳробдан чаён: / роман / “Адабий барҳаёт асарлар” туркуми /Нашрга тайёрловчи: Хондамир Қодирий – Т.: “Илм-зиё-заковат” нашриёти,  2019.– 320 б.</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ISBN  978-9943-5524-8-7</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pPr algn="just"/>
            <a:r>
              <a:rPr lang="uz-Cyrl-UZ" sz="2900" dirty="0" smtClean="0">
                <a:latin typeface="Times New Roman" pitchFamily="18" charset="0"/>
                <a:cs typeface="Times New Roman" pitchFamily="18" charset="0"/>
              </a:rPr>
              <a:t>Ўзбек романчилиги ва ҳаётий ҳикоялар жанрининг асосчиси буюк устозимиз – Абдулла Қодирий (1894-1938-йиллар) ХХ аср ўзбек адабиётининг буюк дарғаларидан бири бўлган. А. Қодирий дастлабки таълимни мусулмон мактаби, рус-тузем мактабида, Абулқосим шайх мадрасасида олган.</a:t>
            </a:r>
            <a:endParaRPr lang="ru-RU" sz="2900" dirty="0" smtClean="0">
              <a:latin typeface="Times New Roman" pitchFamily="18" charset="0"/>
              <a:cs typeface="Times New Roman" pitchFamily="18" charset="0"/>
            </a:endParaRPr>
          </a:p>
          <a:p>
            <a:pPr algn="just"/>
            <a:r>
              <a:rPr lang="uz-Cyrl-U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pic>
        <p:nvPicPr>
          <p:cNvPr id="4" name="Рисунок 3" descr="C:\Users\user\Desktop\Без названия (4).jpg"/>
          <p:cNvPicPr/>
          <p:nvPr/>
        </p:nvPicPr>
        <p:blipFill>
          <a:blip r:embed="rId2"/>
          <a:srcRect l="8439" t="3382" r="7171" b="2543"/>
          <a:stretch>
            <a:fillRect/>
          </a:stretch>
        </p:blipFill>
        <p:spPr bwMode="auto">
          <a:xfrm>
            <a:off x="428596" y="1571612"/>
            <a:ext cx="2143140" cy="378621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357166"/>
            <a:ext cx="6143668" cy="6215106"/>
          </a:xfrm>
        </p:spPr>
        <p:txBody>
          <a:bodyPr>
            <a:noAutofit/>
          </a:bodyPr>
          <a:lstStyle/>
          <a:p>
            <a:pPr algn="just"/>
            <a:r>
              <a:rPr lang="en-US" sz="2000" b="1" dirty="0" smtClean="0">
                <a:latin typeface="Times New Roman" pitchFamily="18" charset="0"/>
                <a:cs typeface="Times New Roman" pitchFamily="18" charset="0"/>
              </a:rPr>
              <a:t>       UO‘K:  811.514</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BBK: 85.9 (38)</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Q -77 </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 </a:t>
            </a:r>
            <a:r>
              <a:rPr lang="en-US" sz="2000" b="1" dirty="0" err="1" smtClean="0">
                <a:latin typeface="Times New Roman" pitchFamily="18" charset="0"/>
                <a:cs typeface="Times New Roman" pitchFamily="18" charset="0"/>
              </a:rPr>
              <a:t>Qodiriy</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Mehrobdan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chayon</a:t>
            </a:r>
            <a:r>
              <a:rPr lang="en-US" sz="2000" dirty="0" smtClean="0">
                <a:latin typeface="Times New Roman" pitchFamily="18" charset="0"/>
                <a:cs typeface="Times New Roman" pitchFamily="18" charset="0"/>
              </a:rPr>
              <a:t>” / roman / “</a:t>
            </a:r>
            <a:r>
              <a:rPr lang="en-US" sz="2000" dirty="0" err="1" smtClean="0">
                <a:latin typeface="Times New Roman" pitchFamily="18" charset="0"/>
                <a:cs typeface="Times New Roman" pitchFamily="18" charset="0"/>
              </a:rPr>
              <a:t>Abadiy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barhayot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asarlar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turkumi</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Nashrga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tayyorlovchi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Xondamir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Qodiriy</a:t>
            </a:r>
            <a:r>
              <a:rPr lang="en-US" sz="2000" dirty="0" smtClean="0">
                <a:latin typeface="Times New Roman" pitchFamily="18" charset="0"/>
                <a:cs typeface="Times New Roman" pitchFamily="18" charset="0"/>
              </a:rPr>
              <a:t> – T.: “</a:t>
            </a:r>
            <a:r>
              <a:rPr lang="en-US" sz="2000" dirty="0" err="1" smtClean="0">
                <a:latin typeface="Times New Roman" pitchFamily="18" charset="0"/>
                <a:cs typeface="Times New Roman" pitchFamily="18" charset="0"/>
              </a:rPr>
              <a:t>Navro‘z</a:t>
            </a:r>
            <a:r>
              <a:rPr lang="en-US" sz="2000" dirty="0" smtClean="0">
                <a:latin typeface="Times New Roman" pitchFamily="18" charset="0"/>
                <a:cs typeface="Times New Roman" pitchFamily="18" charset="0"/>
              </a:rPr>
              <a:t>”, 2019 – 288 b.</a:t>
            </a:r>
            <a:endParaRPr lang="ru-RU"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ISBN    978-9943-3819-2-6</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O‘zbek romanchiligi va hayotiy hikoyalar janrning asoschisi, buyuk ustozimiz – Abdulla Qodiriy (1894-1938-yillar) XX asr o‘zbek adabiyotining buyuk darg‘alaridan biri bo‘lgan.</a:t>
            </a:r>
            <a:endParaRPr lang="ru-RU" sz="2000" dirty="0" smtClean="0">
              <a:latin typeface="Times New Roman" pitchFamily="18" charset="0"/>
              <a:cs typeface="Times New Roman" pitchFamily="18" charset="0"/>
            </a:endParaRPr>
          </a:p>
          <a:p>
            <a:pPr lvl="0" algn="just"/>
            <a:r>
              <a:rPr lang="en-US" sz="2000" dirty="0" err="1" smtClean="0">
                <a:latin typeface="Times New Roman" pitchFamily="18" charset="0"/>
                <a:cs typeface="Times New Roman" pitchFamily="18" charset="0"/>
              </a:rPr>
              <a:t>Qodiriy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dastlabki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ta‘limni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musulmon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maktabi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rus-tuzem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maktabida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Abulqosim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shayx</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madrasasida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olgan</a:t>
            </a:r>
            <a:r>
              <a:rPr lang="en-US" sz="2000" dirty="0" smtClean="0">
                <a:latin typeface="Times New Roman" pitchFamily="18" charset="0"/>
                <a:cs typeface="Times New Roman" pitchFamily="18" charset="0"/>
              </a:rPr>
              <a:t>. 1925-1926 </a:t>
            </a:r>
            <a:r>
              <a:rPr lang="en-US" sz="2000" dirty="0" err="1" smtClean="0">
                <a:latin typeface="Times New Roman" pitchFamily="18" charset="0"/>
                <a:cs typeface="Times New Roman" pitchFamily="18" charset="0"/>
              </a:rPr>
              <a:t>yillarda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Moskvadagi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adabiyot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kursida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ta‘lim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dastlabki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ijodlari</a:t>
            </a:r>
            <a:r>
              <a:rPr lang="en-US" sz="2000" dirty="0" smtClean="0">
                <a:latin typeface="Times New Roman" pitchFamily="18" charset="0"/>
                <a:cs typeface="Times New Roman" pitchFamily="18" charset="0"/>
              </a:rPr>
              <a:t> “Samarqand”, “</a:t>
            </a:r>
            <a:r>
              <a:rPr lang="en-US" sz="2000" dirty="0" err="1" smtClean="0">
                <a:latin typeface="Times New Roman" pitchFamily="18" charset="0"/>
                <a:cs typeface="Times New Roman" pitchFamily="18" charset="0"/>
              </a:rPr>
              <a:t>Oina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Sadoi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Turkiston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gazetalari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o‘zi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tashkil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etgan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Mushtum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jurnalida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e’lin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qilingan</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pic>
        <p:nvPicPr>
          <p:cNvPr id="4" name="Рисунок 3" descr="C:\Users\user\Desktop\Без названия (6).jpg"/>
          <p:cNvPicPr/>
          <p:nvPr/>
        </p:nvPicPr>
        <p:blipFill>
          <a:blip r:embed="rId2"/>
          <a:srcRect l="26326" t="17057" r="22351" b="14716"/>
          <a:stretch>
            <a:fillRect/>
          </a:stretch>
        </p:blipFill>
        <p:spPr bwMode="auto">
          <a:xfrm>
            <a:off x="285720" y="1285860"/>
            <a:ext cx="2214578" cy="385765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500042"/>
            <a:ext cx="6215106" cy="5929354"/>
          </a:xfrm>
        </p:spPr>
        <p:txBody>
          <a:bodyPr>
            <a:normAutofit fontScale="25000" lnSpcReduction="20000"/>
          </a:bodyPr>
          <a:lstStyle/>
          <a:p>
            <a:pPr algn="just"/>
            <a:r>
              <a:rPr lang="en-US" sz="6200" b="1" dirty="0" smtClean="0">
                <a:latin typeface="Times New Roman" pitchFamily="18" charset="0"/>
                <a:cs typeface="Times New Roman" pitchFamily="18" charset="0"/>
              </a:rPr>
              <a:t>       </a:t>
            </a:r>
            <a:r>
              <a:rPr lang="en-US" sz="8000" b="1" dirty="0" smtClean="0">
                <a:latin typeface="Times New Roman" pitchFamily="18" charset="0"/>
                <a:cs typeface="Times New Roman" pitchFamily="18" charset="0"/>
              </a:rPr>
              <a:t>UO‘K:  811.514</a:t>
            </a:r>
            <a:endParaRPr lang="ru-RU"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        BBK: 85.9 (38)</a:t>
            </a:r>
            <a:endParaRPr lang="ru-RU"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        Q -77 </a:t>
            </a:r>
            <a:endParaRPr lang="ru-RU"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        A. </a:t>
            </a:r>
            <a:r>
              <a:rPr lang="en-US" sz="8000" b="1" dirty="0" err="1" smtClean="0">
                <a:latin typeface="Times New Roman" pitchFamily="18" charset="0"/>
                <a:cs typeface="Times New Roman" pitchFamily="18" charset="0"/>
              </a:rPr>
              <a:t>Qodiriy</a:t>
            </a:r>
            <a:r>
              <a:rPr lang="en-US" sz="8000" b="1"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a:t>
            </a:r>
            <a:r>
              <a:rPr lang="en-US" sz="8000" dirty="0" err="1" smtClean="0">
                <a:latin typeface="Times New Roman" pitchFamily="18" charset="0"/>
                <a:cs typeface="Times New Roman" pitchFamily="18" charset="0"/>
              </a:rPr>
              <a:t>Mehrobdan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chayon</a:t>
            </a:r>
            <a:r>
              <a:rPr lang="en-US" sz="8000" dirty="0" smtClean="0">
                <a:latin typeface="Times New Roman" pitchFamily="18" charset="0"/>
                <a:cs typeface="Times New Roman" pitchFamily="18" charset="0"/>
              </a:rPr>
              <a:t>” / roman / “</a:t>
            </a:r>
            <a:r>
              <a:rPr lang="en-US" sz="8000" dirty="0" err="1" smtClean="0">
                <a:latin typeface="Times New Roman" pitchFamily="18" charset="0"/>
                <a:cs typeface="Times New Roman" pitchFamily="18" charset="0"/>
              </a:rPr>
              <a:t>Abadiy</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barhayot</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asarlar</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turkumi</a:t>
            </a:r>
            <a:r>
              <a:rPr lang="en-US" sz="8000" dirty="0" smtClean="0">
                <a:latin typeface="Times New Roman" pitchFamily="18" charset="0"/>
                <a:cs typeface="Times New Roman" pitchFamily="18" charset="0"/>
              </a:rPr>
              <a:t> / </a:t>
            </a:r>
            <a:r>
              <a:rPr lang="en-US" sz="8000" dirty="0" err="1" smtClean="0">
                <a:latin typeface="Times New Roman" pitchFamily="18" charset="0"/>
                <a:cs typeface="Times New Roman" pitchFamily="18" charset="0"/>
              </a:rPr>
              <a:t>Nashrga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tayyorlovchi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Xondamir</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Qodiriy</a:t>
            </a:r>
            <a:r>
              <a:rPr lang="en-US" sz="8000" dirty="0" smtClean="0">
                <a:latin typeface="Times New Roman" pitchFamily="18" charset="0"/>
                <a:cs typeface="Times New Roman" pitchFamily="18" charset="0"/>
              </a:rPr>
              <a:t> – T.: “</a:t>
            </a:r>
            <a:r>
              <a:rPr lang="en-US" sz="8000" dirty="0" err="1" smtClean="0">
                <a:latin typeface="Times New Roman" pitchFamily="18" charset="0"/>
                <a:cs typeface="Times New Roman" pitchFamily="18" charset="0"/>
              </a:rPr>
              <a:t>Navro‘z</a:t>
            </a:r>
            <a:r>
              <a:rPr lang="en-US" sz="8000" dirty="0" smtClean="0">
                <a:latin typeface="Times New Roman" pitchFamily="18" charset="0"/>
                <a:cs typeface="Times New Roman" pitchFamily="18" charset="0"/>
              </a:rPr>
              <a:t>”, 2019 – 288 b.</a:t>
            </a:r>
            <a:endParaRPr lang="ru-RU" sz="8000" dirty="0" smtClean="0">
              <a:latin typeface="Times New Roman" pitchFamily="18" charset="0"/>
              <a:cs typeface="Times New Roman" pitchFamily="18" charset="0"/>
            </a:endParaRPr>
          </a:p>
          <a:p>
            <a:pPr algn="just"/>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en-US" sz="8000" dirty="0" smtClean="0">
                <a:latin typeface="Times New Roman" pitchFamily="18" charset="0"/>
                <a:cs typeface="Times New Roman" pitchFamily="18" charset="0"/>
              </a:rPr>
              <a:t>         </a:t>
            </a:r>
            <a:r>
              <a:rPr lang="en-US" sz="8000" b="1" dirty="0" smtClean="0">
                <a:latin typeface="Times New Roman" pitchFamily="18" charset="0"/>
                <a:cs typeface="Times New Roman" pitchFamily="18" charset="0"/>
              </a:rPr>
              <a:t>ISBN    978-9943-3819-2-6</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dirty="0" smtClean="0">
                <a:latin typeface="Times New Roman" pitchFamily="18" charset="0"/>
                <a:cs typeface="Times New Roman" pitchFamily="18" charset="0"/>
              </a:rPr>
              <a:t>O‘zbek romanchiligi va hayotiy hikoyalar janrning asoschisi, buyuk ustozimiz – Abdulla Qodiriy (1894-1938-yillar) XX asr o‘zbek adabiyotining buyuk darg‘alaridan biri bo‘lgan.</a:t>
            </a:r>
            <a:endParaRPr lang="ru-RU" sz="8000" dirty="0" smtClean="0">
              <a:latin typeface="Times New Roman" pitchFamily="18" charset="0"/>
              <a:cs typeface="Times New Roman" pitchFamily="18" charset="0"/>
            </a:endParaRPr>
          </a:p>
          <a:p>
            <a:pPr lvl="0" algn="just"/>
            <a:r>
              <a:rPr lang="en-US" sz="8000" dirty="0" err="1" smtClean="0">
                <a:latin typeface="Times New Roman" pitchFamily="18" charset="0"/>
                <a:cs typeface="Times New Roman" pitchFamily="18" charset="0"/>
              </a:rPr>
              <a:t>Qodiriy</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dastlabki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ta‘limni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musulmon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maktabi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rus-tuzem</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maktabida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Abulqosim</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shayx</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madrasasida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olgan</a:t>
            </a:r>
            <a:r>
              <a:rPr lang="en-US" sz="8000" dirty="0" smtClean="0">
                <a:latin typeface="Times New Roman" pitchFamily="18" charset="0"/>
                <a:cs typeface="Times New Roman" pitchFamily="18" charset="0"/>
              </a:rPr>
              <a:t>. 1925-1926 </a:t>
            </a:r>
            <a:r>
              <a:rPr lang="en-US" sz="8000" dirty="0" err="1" smtClean="0">
                <a:latin typeface="Times New Roman" pitchFamily="18" charset="0"/>
                <a:cs typeface="Times New Roman" pitchFamily="18" charset="0"/>
              </a:rPr>
              <a:t>yillarda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Moskvadagi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adabiyot</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kursida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ta‘lim</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olgan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Uning</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dastlabki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ijodlari</a:t>
            </a:r>
            <a:r>
              <a:rPr lang="en-US" sz="8000" dirty="0" smtClean="0">
                <a:latin typeface="Times New Roman" pitchFamily="18" charset="0"/>
                <a:cs typeface="Times New Roman" pitchFamily="18" charset="0"/>
              </a:rPr>
              <a:t> “Samarqand”, “</a:t>
            </a:r>
            <a:r>
              <a:rPr lang="en-US" sz="8000" dirty="0" err="1" smtClean="0">
                <a:latin typeface="Times New Roman" pitchFamily="18" charset="0"/>
                <a:cs typeface="Times New Roman" pitchFamily="18" charset="0"/>
              </a:rPr>
              <a:t>Oina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Sadoi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Turkiston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gazetalari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va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o‘zi</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tashkil</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etgan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Mushtum</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jurnalida</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e’lin</a:t>
            </a:r>
            <a:r>
              <a:rPr lang="en-US" sz="8000" dirty="0" smtClean="0">
                <a:latin typeface="Times New Roman" pitchFamily="18" charset="0"/>
                <a:cs typeface="Times New Roman" pitchFamily="18" charset="0"/>
              </a:rPr>
              <a:t> </a:t>
            </a:r>
            <a:r>
              <a:rPr lang="en-US" sz="8000" dirty="0" err="1" smtClean="0">
                <a:latin typeface="Times New Roman" pitchFamily="18" charset="0"/>
                <a:cs typeface="Times New Roman" pitchFamily="18" charset="0"/>
              </a:rPr>
              <a:t>qilingan</a:t>
            </a:r>
            <a:r>
              <a:rPr lang="en-US" sz="8000" dirty="0" smtClean="0">
                <a:latin typeface="Times New Roman" pitchFamily="18" charset="0"/>
                <a:cs typeface="Times New Roman" pitchFamily="18" charset="0"/>
              </a:rPr>
              <a:t>.</a:t>
            </a:r>
            <a:endParaRPr lang="ru-RU"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endParaRPr lang="ru-RU" dirty="0"/>
          </a:p>
        </p:txBody>
      </p:sp>
      <p:pic>
        <p:nvPicPr>
          <p:cNvPr id="4" name="Рисунок 3" descr="C:\Users\user\Desktop\Без названия (5).jpg"/>
          <p:cNvPicPr/>
          <p:nvPr/>
        </p:nvPicPr>
        <p:blipFill>
          <a:blip r:embed="rId2"/>
          <a:srcRect l="8836" t="3077" r="8305" b="2462"/>
          <a:stretch>
            <a:fillRect/>
          </a:stretch>
        </p:blipFill>
        <p:spPr bwMode="auto">
          <a:xfrm>
            <a:off x="285720" y="1142984"/>
            <a:ext cx="2286016" cy="400052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86050" y="357166"/>
            <a:ext cx="6000792" cy="6286544"/>
          </a:xfrm>
        </p:spPr>
        <p:txBody>
          <a:bodyPr>
            <a:noAutofit/>
          </a:bodyPr>
          <a:lstStyle/>
          <a:p>
            <a:pPr algn="just"/>
            <a:r>
              <a:rPr lang="en-US" sz="2000" b="1" dirty="0" smtClean="0">
                <a:latin typeface="Times New Roman" pitchFamily="18" charset="0"/>
                <a:cs typeface="Times New Roman" pitchFamily="18" charset="0"/>
              </a:rPr>
              <a:t>        </a:t>
            </a:r>
          </a:p>
          <a:p>
            <a:pPr algn="just"/>
            <a:endParaRPr lang="en-US" sz="2000" b="1" dirty="0" smtClean="0">
              <a:latin typeface="Times New Roman" pitchFamily="18" charset="0"/>
              <a:cs typeface="Times New Roman" pitchFamily="18" charset="0"/>
            </a:endParaRPr>
          </a:p>
          <a:p>
            <a:pPr algn="just"/>
            <a:endParaRPr lang="en-US" sz="2000" b="1" smtClean="0">
              <a:latin typeface="Times New Roman" pitchFamily="18" charset="0"/>
              <a:cs typeface="Times New Roman" pitchFamily="18" charset="0"/>
            </a:endParaRPr>
          </a:p>
          <a:p>
            <a:pPr algn="just"/>
            <a:r>
              <a:rPr lang="en-US" sz="2000" b="1" smtClean="0">
                <a:latin typeface="Times New Roman" pitchFamily="18" charset="0"/>
                <a:cs typeface="Times New Roman" pitchFamily="18" charset="0"/>
              </a:rPr>
              <a:t>UO‘K</a:t>
            </a:r>
            <a:r>
              <a:rPr lang="en-US" sz="2000" b="1" dirty="0" smtClean="0">
                <a:latin typeface="Times New Roman" pitchFamily="18" charset="0"/>
                <a:cs typeface="Times New Roman" pitchFamily="18" charset="0"/>
              </a:rPr>
              <a:t>:  811.514</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BBK: 85.9 (38)</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Q -77 </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 </a:t>
            </a:r>
            <a:r>
              <a:rPr lang="en-US" sz="2000" b="1" dirty="0" err="1" smtClean="0">
                <a:latin typeface="Times New Roman" pitchFamily="18" charset="0"/>
                <a:cs typeface="Times New Roman" pitchFamily="18" charset="0"/>
              </a:rPr>
              <a:t>Qodiriy</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Mehrobdan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chayon</a:t>
            </a:r>
            <a:r>
              <a:rPr lang="en-US" sz="2000" dirty="0" smtClean="0">
                <a:latin typeface="Times New Roman" pitchFamily="18" charset="0"/>
                <a:cs typeface="Times New Roman" pitchFamily="18" charset="0"/>
              </a:rPr>
              <a:t>” / roman / “</a:t>
            </a:r>
            <a:r>
              <a:rPr lang="en-US" sz="2000" dirty="0" err="1" smtClean="0">
                <a:latin typeface="Times New Roman" pitchFamily="18" charset="0"/>
                <a:cs typeface="Times New Roman" pitchFamily="18" charset="0"/>
              </a:rPr>
              <a:t>Abadiy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barhayot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asarlar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turkumi</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Nashrga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tayyorlovchi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Xondamir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Qodiriy</a:t>
            </a:r>
            <a:r>
              <a:rPr lang="en-US" sz="2000" dirty="0" smtClean="0">
                <a:latin typeface="Times New Roman" pitchFamily="18" charset="0"/>
                <a:cs typeface="Times New Roman" pitchFamily="18" charset="0"/>
              </a:rPr>
              <a:t> – T.: “</a:t>
            </a:r>
            <a:r>
              <a:rPr lang="en-US" sz="2000" dirty="0" err="1" smtClean="0">
                <a:latin typeface="Times New Roman" pitchFamily="18" charset="0"/>
                <a:cs typeface="Times New Roman" pitchFamily="18" charset="0"/>
              </a:rPr>
              <a:t>Navro‘z</a:t>
            </a:r>
            <a:r>
              <a:rPr lang="en-US" sz="2000" dirty="0" smtClean="0">
                <a:latin typeface="Times New Roman" pitchFamily="18" charset="0"/>
                <a:cs typeface="Times New Roman" pitchFamily="18" charset="0"/>
              </a:rPr>
              <a:t>”, 2019 – 288 b.</a:t>
            </a:r>
            <a:endParaRPr lang="ru-RU"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ISBN    978-9943-3819-2-6</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O‘zbek romanchiligi va hayotiy hikoyalar janrning asoschisi, buyuk ustozimiz – Abdulla Qodiriy (1894-1938-yillar) XX asr o‘zbek adabiyotining buyuk darg‘alaridan biri bo‘lgan.</a:t>
            </a:r>
            <a:endParaRPr lang="ru-RU" sz="2000" dirty="0" smtClean="0">
              <a:latin typeface="Times New Roman" pitchFamily="18" charset="0"/>
              <a:cs typeface="Times New Roman" pitchFamily="18" charset="0"/>
            </a:endParaRPr>
          </a:p>
          <a:p>
            <a:pPr lvl="0" algn="just"/>
            <a:r>
              <a:rPr lang="en-US" sz="2000" dirty="0" err="1" smtClean="0">
                <a:latin typeface="Times New Roman" pitchFamily="18" charset="0"/>
                <a:cs typeface="Times New Roman" pitchFamily="18" charset="0"/>
              </a:rPr>
              <a:t>Qodiriy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dastlabki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ta‘limni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musulmon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maktabi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rus-tuzem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maktabida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Abulqosim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shayx</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madrasasida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olgan</a:t>
            </a:r>
            <a:r>
              <a:rPr lang="en-US" sz="2000" dirty="0" smtClean="0">
                <a:latin typeface="Times New Roman" pitchFamily="18" charset="0"/>
                <a:cs typeface="Times New Roman" pitchFamily="18" charset="0"/>
              </a:rPr>
              <a:t>. 1925-1926 </a:t>
            </a:r>
            <a:r>
              <a:rPr lang="en-US" sz="2000" dirty="0" err="1" smtClean="0">
                <a:latin typeface="Times New Roman" pitchFamily="18" charset="0"/>
                <a:cs typeface="Times New Roman" pitchFamily="18" charset="0"/>
              </a:rPr>
              <a:t>yillarda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Moskvadagi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adabiyot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kursida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ta‘lim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dastlabki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ijodlari</a:t>
            </a:r>
            <a:r>
              <a:rPr lang="en-US" sz="2000" dirty="0" smtClean="0">
                <a:latin typeface="Times New Roman" pitchFamily="18" charset="0"/>
                <a:cs typeface="Times New Roman" pitchFamily="18" charset="0"/>
              </a:rPr>
              <a:t> “Samarqand”, “</a:t>
            </a:r>
            <a:r>
              <a:rPr lang="en-US" sz="2000" dirty="0" err="1" smtClean="0">
                <a:latin typeface="Times New Roman" pitchFamily="18" charset="0"/>
                <a:cs typeface="Times New Roman" pitchFamily="18" charset="0"/>
              </a:rPr>
              <a:t>Oina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Sadoi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Turkiston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gazetalari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o‘zi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tashkil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etgan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Mushtum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jurnalida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e’lin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qilingan</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r>
              <a:rPr lang="uz-Cyrl-UZ" sz="2000" b="1"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pic>
        <p:nvPicPr>
          <p:cNvPr id="5" name="Рисунок 4" descr="C:\Users\user\Desktop\images.jpg"/>
          <p:cNvPicPr/>
          <p:nvPr/>
        </p:nvPicPr>
        <p:blipFill>
          <a:blip r:embed="rId2"/>
          <a:srcRect l="20075" t="17097" r="20048" b="17851"/>
          <a:stretch>
            <a:fillRect/>
          </a:stretch>
        </p:blipFill>
        <p:spPr bwMode="auto">
          <a:xfrm>
            <a:off x="357158" y="1142984"/>
            <a:ext cx="2357454" cy="392909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0"/>
            <a:ext cx="8534400" cy="1142984"/>
          </a:xfrm>
        </p:spPr>
        <p:txBody>
          <a:bodyPr>
            <a:normAutofit fontScale="90000"/>
          </a:bodyPr>
          <a:lstStyle/>
          <a:p>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t/>
            </a:r>
            <a:br>
              <a:rPr lang="it-IT" b="1" smtClean="0"/>
            </a:br>
            <a:r>
              <a:rPr lang="it-IT" b="1" smtClean="0">
                <a:solidFill>
                  <a:schemeClr val="tx1"/>
                </a:solidFill>
              </a:rPr>
              <a:t>Abdulla Qodiriy hayoti va ijodi</a:t>
            </a:r>
            <a:br>
              <a:rPr lang="it-IT" b="1" smtClean="0">
                <a:solidFill>
                  <a:schemeClr val="tx1"/>
                </a:solidFill>
              </a:rPr>
            </a:br>
            <a:endParaRPr lang="ru-RU" dirty="0">
              <a:solidFill>
                <a:schemeClr val="tx1"/>
              </a:solidFill>
            </a:endParaRPr>
          </a:p>
        </p:txBody>
      </p:sp>
      <p:sp>
        <p:nvSpPr>
          <p:cNvPr id="3" name="Содержимое 2"/>
          <p:cNvSpPr>
            <a:spLocks noGrp="1"/>
          </p:cNvSpPr>
          <p:nvPr>
            <p:ph idx="1"/>
          </p:nvPr>
        </p:nvSpPr>
        <p:spPr>
          <a:xfrm>
            <a:off x="304800" y="142852"/>
            <a:ext cx="8553480" cy="6500858"/>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en-US" sz="2200" b="1" dirty="0" smtClean="0">
                <a:latin typeface="Times New Roman" pitchFamily="18" charset="0"/>
                <a:cs typeface="Times New Roman" pitchFamily="18" charset="0"/>
              </a:rPr>
              <a:t>                            </a:t>
            </a:r>
            <a:r>
              <a:rPr lang="uz-Latn-UZ" sz="2200" b="1" dirty="0" smtClean="0">
                <a:latin typeface="Times New Roman" pitchFamily="18" charset="0"/>
                <a:cs typeface="Times New Roman" pitchFamily="18" charset="0"/>
              </a:rPr>
              <a:t>Abdulla Qodiriy</a:t>
            </a:r>
            <a:r>
              <a:rPr lang="uz-Latn-UZ" sz="2200" dirty="0" smtClean="0">
                <a:latin typeface="Times New Roman" pitchFamily="18" charset="0"/>
                <a:cs typeface="Times New Roman" pitchFamily="18" charset="0"/>
              </a:rPr>
              <a:t> (asosiy </a:t>
            </a:r>
            <a:r>
              <a:rPr lang="uz-Latn-UZ" sz="2200" u="sng" dirty="0" smtClean="0">
                <a:latin typeface="Times New Roman" pitchFamily="18" charset="0"/>
                <a:cs typeface="Times New Roman" pitchFamily="18" charset="0"/>
              </a:rPr>
              <a:t>taxalluslar</a:t>
            </a:r>
            <a:r>
              <a:rPr lang="en-US" sz="2200" u="sng" dirty="0" err="1" smtClean="0">
                <a:latin typeface="Times New Roman" pitchFamily="18" charset="0"/>
                <a:cs typeface="Times New Roman" pitchFamily="18" charset="0"/>
              </a:rPr>
              <a:t>i</a:t>
            </a:r>
            <a:r>
              <a:rPr lang="uz-Latn-UZ" sz="2200" dirty="0" smtClean="0">
                <a:latin typeface="Times New Roman" pitchFamily="18" charset="0"/>
                <a:cs typeface="Times New Roman" pitchFamily="18" charset="0"/>
              </a:rPr>
              <a:t>: Qodiriy, </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Julqunboy) (</a:t>
            </a:r>
            <a:r>
              <a:rPr lang="uz-Latn-UZ" sz="2200" u="sng" dirty="0" smtClean="0">
                <a:latin typeface="Times New Roman" pitchFamily="18" charset="0"/>
                <a:cs typeface="Times New Roman" pitchFamily="18" charset="0"/>
              </a:rPr>
              <a:t>1894</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4.10</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Toshkent</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1938</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10.4</a:t>
            </a:r>
            <a:r>
              <a:rPr lang="uz-Latn-UZ" sz="2200" dirty="0" smtClean="0">
                <a:latin typeface="Times New Roman" pitchFamily="18" charset="0"/>
                <a:cs typeface="Times New Roman" pitchFamily="18" charset="0"/>
              </a:rPr>
              <a:t>) – </a:t>
            </a:r>
            <a:r>
              <a:rPr lang="uz-Latn-UZ" sz="2200" u="sng" dirty="0" smtClean="0">
                <a:latin typeface="Times New Roman" pitchFamily="18" charset="0"/>
                <a:cs typeface="Times New Roman" pitchFamily="18" charset="0"/>
              </a:rPr>
              <a:t>XX-</a:t>
            </a:r>
            <a:r>
              <a:rPr lang="en-US" sz="2200" u="sng"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asr</a:t>
            </a:r>
            <a:r>
              <a:rPr lang="uz-Latn-UZ" sz="2200" dirty="0" smtClean="0">
                <a:latin typeface="Times New Roman" pitchFamily="18" charset="0"/>
                <a:cs typeface="Times New Roman" pitchFamily="18" charset="0"/>
              </a:rPr>
              <a:t> yangi </a:t>
            </a:r>
            <a:r>
              <a:rPr lang="uz-Latn-UZ" sz="2200" u="sng" dirty="0" smtClean="0">
                <a:latin typeface="Times New Roman" pitchFamily="18" charset="0"/>
                <a:cs typeface="Times New Roman" pitchFamily="18" charset="0"/>
              </a:rPr>
              <a:t>oʻzbe</a:t>
            </a:r>
            <a:r>
              <a:rPr lang="en-US" sz="2200" u="sng" dirty="0" smtClean="0">
                <a:latin typeface="Times New Roman" pitchFamily="18" charset="0"/>
                <a:cs typeface="Times New Roman" pitchFamily="18" charset="0"/>
              </a:rPr>
              <a:t>k</a:t>
            </a:r>
            <a:r>
              <a:rPr lang="uz-Latn-UZ" sz="2200" u="sng" dirty="0" smtClean="0">
                <a:latin typeface="Times New Roman" pitchFamily="18" charset="0"/>
                <a:cs typeface="Times New Roman" pitchFamily="18" charset="0"/>
              </a:rPr>
              <a:t> adabiyotining</a:t>
            </a:r>
            <a:r>
              <a:rPr lang="en-US" sz="2200" u="sng"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ulkan </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namoyandasi, </a:t>
            </a:r>
            <a:r>
              <a:rPr lang="uz-Latn-UZ" sz="2200" u="sng" dirty="0" smtClean="0">
                <a:latin typeface="Times New Roman" pitchFamily="18" charset="0"/>
                <a:cs typeface="Times New Roman" pitchFamily="18" charset="0"/>
              </a:rPr>
              <a:t>oʻzbek </a:t>
            </a:r>
            <a:r>
              <a:rPr lang="en-US" sz="2200" u="sng"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romanchiligining</a:t>
            </a:r>
            <a:r>
              <a:rPr lang="uz-Latn-UZ" sz="2200" dirty="0" smtClean="0">
                <a:latin typeface="Times New Roman" pitchFamily="18" charset="0"/>
                <a:cs typeface="Times New Roman" pitchFamily="18" charset="0"/>
              </a:rPr>
              <a:t> asoschisi; 20-</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yillardagi muhim ijtimoiy-madaniy jarayonlarning faol </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ishtirokchisi. Bogʻbon </a:t>
            </a:r>
            <a:r>
              <a:rPr lang="uz-Latn-UZ" sz="2200" u="sng" dirty="0" smtClean="0">
                <a:latin typeface="Times New Roman" pitchFamily="18" charset="0"/>
                <a:cs typeface="Times New Roman" pitchFamily="18" charset="0"/>
              </a:rPr>
              <a:t>oilasida</a:t>
            </a:r>
            <a:r>
              <a:rPr lang="uz-Latn-UZ" sz="2200" dirty="0" smtClean="0">
                <a:latin typeface="Times New Roman" pitchFamily="18" charset="0"/>
                <a:cs typeface="Times New Roman" pitchFamily="18" charset="0"/>
              </a:rPr>
              <a:t> tugʻilgan. Otasi </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Qodirbobo</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 (1820—1924) </a:t>
            </a:r>
            <a:r>
              <a:rPr lang="en-US" sz="2200" dirty="0" smtClean="0">
                <a:latin typeface="Times New Roman" pitchFamily="18" charset="0"/>
                <a:cs typeface="Times New Roman" pitchFamily="18" charset="0"/>
              </a:rPr>
              <a:t>  </a:t>
            </a:r>
            <a:r>
              <a:rPr lang="uz-Latn-UZ" sz="2200" dirty="0" smtClean="0">
                <a:latin typeface="Times New Roman" pitchFamily="18" charset="0"/>
                <a:cs typeface="Times New Roman" pitchFamily="18" charset="0"/>
              </a:rPr>
              <a:t>xon, </a:t>
            </a:r>
            <a:r>
              <a:rPr lang="uz-Latn-UZ" sz="2200" u="sng" dirty="0" smtClean="0">
                <a:latin typeface="Times New Roman" pitchFamily="18" charset="0"/>
                <a:cs typeface="Times New Roman" pitchFamily="18" charset="0"/>
              </a:rPr>
              <a:t>beklar</a:t>
            </a:r>
            <a:r>
              <a:rPr lang="uz-Latn-UZ" sz="2200" dirty="0" smtClean="0">
                <a:latin typeface="Times New Roman" pitchFamily="18" charset="0"/>
                <a:cs typeface="Times New Roman" pitchFamily="18" charset="0"/>
              </a:rPr>
              <a:t> qoʻlida </a:t>
            </a:r>
            <a:endParaRPr lang="en-US" sz="2200" dirty="0" smtClean="0">
              <a:latin typeface="Times New Roman" pitchFamily="18" charset="0"/>
              <a:cs typeface="Times New Roman" pitchFamily="18" charset="0"/>
            </a:endParaRPr>
          </a:p>
          <a:p>
            <a:pPr algn="just"/>
            <a:r>
              <a:rPr lang="en-US" sz="2200" u="sng"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sarbozlik</a:t>
            </a:r>
            <a:r>
              <a:rPr lang="uz-Latn-UZ" sz="2200" dirty="0" smtClean="0">
                <a:latin typeface="Times New Roman" pitchFamily="18" charset="0"/>
                <a:cs typeface="Times New Roman" pitchFamily="18" charset="0"/>
              </a:rPr>
              <a:t> qilgan, rus bosqini paytida (</a:t>
            </a:r>
            <a:r>
              <a:rPr lang="uz-Latn-UZ" sz="2200" u="sng" dirty="0" smtClean="0">
                <a:latin typeface="Times New Roman" pitchFamily="18" charset="0"/>
                <a:cs typeface="Times New Roman" pitchFamily="18" charset="0"/>
              </a:rPr>
              <a:t>1865</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Toshkent mudofaasida</a:t>
            </a:r>
            <a:r>
              <a:rPr lang="uz-Latn-UZ" sz="2200" dirty="0" smtClean="0">
                <a:latin typeface="Times New Roman" pitchFamily="18" charset="0"/>
                <a:cs typeface="Times New Roman" pitchFamily="18" charset="0"/>
              </a:rPr>
              <a:t> qatnashgan. Otasi boshidan oʻtgan sarguzashtlar Abdulla Qodiriyning qator </a:t>
            </a:r>
            <a:r>
              <a:rPr lang="uz-Latn-UZ" sz="2200" u="sng" dirty="0" smtClean="0">
                <a:latin typeface="Times New Roman" pitchFamily="18" charset="0"/>
                <a:cs typeface="Times New Roman" pitchFamily="18" charset="0"/>
              </a:rPr>
              <a:t>asarlari</a:t>
            </a:r>
            <a:r>
              <a:rPr lang="uz-Latn-UZ" sz="2200" dirty="0" smtClean="0">
                <a:latin typeface="Times New Roman" pitchFamily="18" charset="0"/>
                <a:cs typeface="Times New Roman" pitchFamily="18" charset="0"/>
              </a:rPr>
              <a:t>, xususan </a:t>
            </a:r>
            <a:r>
              <a:rPr lang="uz-Latn-UZ" sz="2200" u="sng" dirty="0" smtClean="0">
                <a:latin typeface="Times New Roman" pitchFamily="18" charset="0"/>
                <a:cs typeface="Times New Roman" pitchFamily="18" charset="0"/>
              </a:rPr>
              <a:t>tarixiy</a:t>
            </a:r>
            <a:r>
              <a:rPr lang="uz-Latn-UZ" sz="2200" dirty="0" smtClean="0">
                <a:latin typeface="Times New Roman" pitchFamily="18" charset="0"/>
                <a:cs typeface="Times New Roman" pitchFamily="18" charset="0"/>
              </a:rPr>
              <a:t> romanlarining yuzaga kelishida muhim rol oʻynagan. Abdulla Qodiriy musulmon maktabida (</a:t>
            </a:r>
            <a:r>
              <a:rPr lang="uz-Latn-UZ" sz="2200" u="sng" dirty="0" smtClean="0">
                <a:latin typeface="Times New Roman" pitchFamily="18" charset="0"/>
                <a:cs typeface="Times New Roman" pitchFamily="18" charset="0"/>
              </a:rPr>
              <a:t>1904</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1906</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rus-tuzem maktabida</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1908</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12</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Abulqosim shayx madrasasida</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1916</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17</a:t>
            </a:r>
            <a:r>
              <a:rPr lang="uz-Latn-UZ" sz="2200" dirty="0" smtClean="0">
                <a:latin typeface="Times New Roman" pitchFamily="18" charset="0"/>
                <a:cs typeface="Times New Roman" pitchFamily="18" charset="0"/>
              </a:rPr>
              <a:t>) taʼlim oldi; </a:t>
            </a:r>
            <a:r>
              <a:rPr lang="uz-Latn-UZ" sz="2200" u="sng" dirty="0" smtClean="0">
                <a:latin typeface="Times New Roman" pitchFamily="18" charset="0"/>
                <a:cs typeface="Times New Roman" pitchFamily="18" charset="0"/>
              </a:rPr>
              <a:t>Moskvadagi</a:t>
            </a:r>
            <a:r>
              <a:rPr lang="uz-Latn-UZ" sz="2200" dirty="0" smtClean="0">
                <a:latin typeface="Times New Roman" pitchFamily="18" charset="0"/>
                <a:cs typeface="Times New Roman" pitchFamily="18" charset="0"/>
              </a:rPr>
              <a:t> adabiyot kursida (</a:t>
            </a:r>
            <a:r>
              <a:rPr lang="uz-Latn-UZ" sz="2200" u="sng" dirty="0" smtClean="0">
                <a:latin typeface="Times New Roman" pitchFamily="18" charset="0"/>
                <a:cs typeface="Times New Roman" pitchFamily="18" charset="0"/>
              </a:rPr>
              <a:t>1925</a:t>
            </a:r>
            <a:r>
              <a:rPr lang="uz-Latn-UZ" sz="2200" dirty="0" smtClean="0">
                <a:latin typeface="Times New Roman" pitchFamily="18" charset="0"/>
                <a:cs typeface="Times New Roman" pitchFamily="18" charset="0"/>
              </a:rPr>
              <a:t>-</a:t>
            </a:r>
            <a:r>
              <a:rPr lang="uz-Latn-UZ" sz="2200" u="sng" dirty="0" smtClean="0">
                <a:latin typeface="Times New Roman" pitchFamily="18" charset="0"/>
                <a:cs typeface="Times New Roman" pitchFamily="18" charset="0"/>
              </a:rPr>
              <a:t>26</a:t>
            </a:r>
            <a:r>
              <a:rPr lang="uz-Latn-UZ" sz="2200" dirty="0" smtClean="0">
                <a:latin typeface="Times New Roman" pitchFamily="18" charset="0"/>
                <a:cs typeface="Times New Roman" pitchFamily="18" charset="0"/>
              </a:rPr>
              <a:t>) oʻqidi. Yoshligidanoq qadimgi Sharq madaniyati va adabiyoti ruhida tarbiya topgan; </a:t>
            </a:r>
            <a:r>
              <a:rPr lang="uz-Latn-UZ" sz="2200" u="sng" dirty="0" smtClean="0">
                <a:latin typeface="Times New Roman" pitchFamily="18" charset="0"/>
                <a:cs typeface="Times New Roman" pitchFamily="18" charset="0"/>
              </a:rPr>
              <a:t>arab</a:t>
            </a:r>
            <a:r>
              <a:rPr lang="uz-Latn-UZ" sz="2200" dirty="0" smtClean="0">
                <a:latin typeface="Times New Roman" pitchFamily="18" charset="0"/>
                <a:cs typeface="Times New Roman" pitchFamily="18" charset="0"/>
              </a:rPr>
              <a:t>, </a:t>
            </a:r>
            <a:r>
              <a:rPr lang="uz-Latn-UZ" sz="2200" u="sng" dirty="0" smtClean="0">
                <a:latin typeface="Times New Roman" pitchFamily="18" charset="0"/>
                <a:cs typeface="Times New Roman" pitchFamily="18" charset="0"/>
              </a:rPr>
              <a:t>fors</a:t>
            </a:r>
            <a:r>
              <a:rPr lang="uz-Latn-UZ" sz="2200" dirty="0" smtClean="0">
                <a:latin typeface="Times New Roman" pitchFamily="18" charset="0"/>
                <a:cs typeface="Times New Roman" pitchFamily="18" charset="0"/>
              </a:rPr>
              <a:t> va </a:t>
            </a:r>
            <a:r>
              <a:rPr lang="uz-Latn-UZ" sz="2200" u="sng" dirty="0" smtClean="0">
                <a:latin typeface="Times New Roman" pitchFamily="18" charset="0"/>
                <a:cs typeface="Times New Roman" pitchFamily="18" charset="0"/>
              </a:rPr>
              <a:t>rus tillarini</a:t>
            </a:r>
            <a:r>
              <a:rPr lang="uz-Latn-UZ" sz="2200" dirty="0" smtClean="0">
                <a:latin typeface="Times New Roman" pitchFamily="18" charset="0"/>
                <a:cs typeface="Times New Roman" pitchFamily="18" charset="0"/>
              </a:rPr>
              <a:t> oʻrgangan. </a:t>
            </a:r>
            <a:r>
              <a:rPr lang="uz-Latn-UZ" sz="2200" u="sng" dirty="0" smtClean="0">
                <a:latin typeface="Times New Roman" pitchFamily="18" charset="0"/>
                <a:cs typeface="Times New Roman" pitchFamily="18" charset="0"/>
              </a:rPr>
              <a:t>Jahon adabiyotini</a:t>
            </a:r>
            <a:r>
              <a:rPr lang="uz-Latn-UZ" sz="2200" dirty="0" smtClean="0">
                <a:latin typeface="Times New Roman" pitchFamily="18" charset="0"/>
                <a:cs typeface="Times New Roman" pitchFamily="18" charset="0"/>
              </a:rPr>
              <a:t> ixlos bilan mutolaa qilgan.</a:t>
            </a:r>
            <a:endParaRPr lang="ru-RU" sz="2200" dirty="0" smtClean="0">
              <a:latin typeface="Times New Roman" pitchFamily="18" charset="0"/>
              <a:cs typeface="Times New Roman" pitchFamily="18" charset="0"/>
            </a:endParaRPr>
          </a:p>
          <a:p>
            <a:pPr algn="just"/>
            <a:r>
              <a:rPr lang="uz-Latn-UZ" sz="2200" dirty="0" smtClean="0">
                <a:latin typeface="Times New Roman" pitchFamily="18" charset="0"/>
                <a:cs typeface="Times New Roman" pitchFamily="18" charset="0"/>
              </a:rPr>
              <a:t>Abdulla Qodiriyning ulkan merosi haligacha kitobxonlar qalbidan joy olmoqda.</a:t>
            </a:r>
            <a:endParaRPr lang="ru-RU" sz="2200" dirty="0">
              <a:latin typeface="Times New Roman" pitchFamily="18" charset="0"/>
              <a:cs typeface="Times New Roman" pitchFamily="18" charset="0"/>
            </a:endParaRPr>
          </a:p>
        </p:txBody>
      </p:sp>
      <p:pic>
        <p:nvPicPr>
          <p:cNvPr id="3074" name="Picture 2" descr="C:\Users\user\Desktop\Abdulla Qodiriy\images (2).jpg"/>
          <p:cNvPicPr>
            <a:picLocks noChangeAspect="1" noChangeArrowheads="1"/>
          </p:cNvPicPr>
          <p:nvPr/>
        </p:nvPicPr>
        <p:blipFill>
          <a:blip r:embed="rId2"/>
          <a:srcRect/>
          <a:stretch>
            <a:fillRect/>
          </a:stretch>
        </p:blipFill>
        <p:spPr bwMode="auto">
          <a:xfrm>
            <a:off x="500034" y="214290"/>
            <a:ext cx="1743075" cy="26193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1752" y="214290"/>
            <a:ext cx="8503920" cy="5884758"/>
          </a:xfrm>
        </p:spPr>
        <p:txBody>
          <a:bodyPr>
            <a:normAutofit fontScale="77500" lnSpcReduction="20000"/>
          </a:bodyPr>
          <a:lstStyle/>
          <a:p>
            <a:r>
              <a:rPr lang="en-US" dirty="0" smtClean="0"/>
              <a:t> </a:t>
            </a:r>
            <a:endParaRPr lang="ru-RU" dirty="0" smtClean="0"/>
          </a:p>
          <a:p>
            <a:r>
              <a:rPr lang="uz-Cyrl-U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УЎК: 821.512.133-31</a:t>
            </a:r>
            <a:endParaRPr lang="ru-RU" dirty="0" smtClean="0">
              <a:latin typeface="Times New Roman" pitchFamily="18" charset="0"/>
              <a:cs typeface="Times New Roman" pitchFamily="18" charset="0"/>
            </a:endParaRPr>
          </a:p>
          <a:p>
            <a:r>
              <a:rPr lang="uz-Cyrl-U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Қ – 53</a:t>
            </a:r>
            <a:endParaRPr lang="ru-RU" dirty="0" smtClean="0">
              <a:latin typeface="Times New Roman" pitchFamily="18" charset="0"/>
              <a:cs typeface="Times New Roman" pitchFamily="18" charset="0"/>
            </a:endParaRPr>
          </a:p>
          <a:p>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Қодирий, Абдулла.</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Меҳробдан чаён: Роман. – Т.: </a:t>
            </a:r>
            <a:r>
              <a:rPr lang="en-US"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“Шарқ”, 2007,  – 256 б.</a:t>
            </a:r>
            <a:endParaRPr lang="ru-RU" dirty="0" smtClean="0">
              <a:latin typeface="Times New Roman" pitchFamily="18" charset="0"/>
              <a:cs typeface="Times New Roman" pitchFamily="18" charset="0"/>
            </a:endParaRPr>
          </a:p>
          <a:p>
            <a:r>
              <a:rPr lang="uz-Cyrl-U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ISBN  978-9943-00-187-9</a:t>
            </a:r>
            <a:endParaRPr lang="ru-RU" dirty="0" smtClean="0">
              <a:latin typeface="Times New Roman" pitchFamily="18" charset="0"/>
              <a:cs typeface="Times New Roman" pitchFamily="18" charset="0"/>
            </a:endParaRPr>
          </a:p>
          <a:p>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Туркистон феодалларининг кейинги вакили бўлган Худоёрнинг ўз ҳохиши йўлида деҳқон оммаси ва майда ҳунарманд – косиб синфини қурбон қилиши, мамлакат хотин – қизларини истаганча тасарруф этиши, бунга қарши келучиларга, тиласа ким бўлмасин, раҳимсиз жазо бериши рўмоннинг мавзуиъдадир.</a:t>
            </a:r>
            <a:endParaRPr lang="ru-RU"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ru-RU" dirty="0"/>
          </a:p>
        </p:txBody>
      </p:sp>
      <p:pic>
        <p:nvPicPr>
          <p:cNvPr id="4" name="Рисунок 3" descr="C:\Users\user\Desktop\photo_2025-04-09_10-31-55.jpg"/>
          <p:cNvPicPr/>
          <p:nvPr/>
        </p:nvPicPr>
        <p:blipFill>
          <a:blip r:embed="rId3" cstate="print"/>
          <a:srcRect l="9450" t="3934" r="13998" b="5675"/>
          <a:stretch>
            <a:fillRect/>
          </a:stretch>
        </p:blipFill>
        <p:spPr bwMode="auto">
          <a:xfrm>
            <a:off x="714348" y="214290"/>
            <a:ext cx="2357454" cy="3286148"/>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928926" y="357166"/>
            <a:ext cx="6062674" cy="6143668"/>
          </a:xfrm>
        </p:spPr>
        <p:txBody>
          <a:bodyPr>
            <a:normAutofit fontScale="70000" lnSpcReduction="20000"/>
          </a:bodyPr>
          <a:lstStyle/>
          <a:p>
            <a:pPr marL="0" lvl="0" indent="449263" algn="just" fontAlgn="base">
              <a:spcBef>
                <a:spcPct val="0"/>
              </a:spcBef>
              <a:spcAft>
                <a:spcPct val="0"/>
              </a:spcAft>
              <a:buClrTx/>
              <a:buSzTx/>
              <a:buNone/>
            </a:pPr>
            <a:r>
              <a:rPr lang="en-US" sz="2800" b="1" dirty="0" smtClean="0">
                <a:solidFill>
                  <a:schemeClr val="tx1"/>
                </a:solidFill>
                <a:latin typeface="Times New Roman" pitchFamily="18" charset="0"/>
                <a:ea typeface="Times New Roman" pitchFamily="18" charset="0"/>
                <a:cs typeface="Times New Roman" pitchFamily="18" charset="0"/>
              </a:rPr>
              <a:t>       </a:t>
            </a:r>
          </a:p>
          <a:p>
            <a:pPr marL="0" lvl="0" indent="449263" algn="just" fontAlgn="base">
              <a:spcBef>
                <a:spcPct val="0"/>
              </a:spcBef>
              <a:spcAft>
                <a:spcPct val="0"/>
              </a:spcAft>
              <a:buClrTx/>
              <a:buSzTx/>
              <a:buNone/>
            </a:pPr>
            <a:r>
              <a:rPr lang="en-US" b="1" dirty="0" smtClean="0">
                <a:solidFill>
                  <a:schemeClr val="tx1"/>
                </a:solidFill>
                <a:latin typeface="Times New Roman" pitchFamily="18" charset="0"/>
                <a:ea typeface="Times New Roman" pitchFamily="18" charset="0"/>
                <a:cs typeface="Times New Roman" pitchFamily="18" charset="0"/>
              </a:rPr>
              <a:t> </a:t>
            </a:r>
            <a:r>
              <a:rPr lang="uz-Cyrl-UZ" sz="3400" b="1" dirty="0" smtClean="0">
                <a:solidFill>
                  <a:schemeClr val="tx1"/>
                </a:solidFill>
                <a:latin typeface="Times New Roman" pitchFamily="18" charset="0"/>
                <a:ea typeface="Times New Roman" pitchFamily="18" charset="0"/>
                <a:cs typeface="Times New Roman" pitchFamily="18" charset="0"/>
              </a:rPr>
              <a:t>ББК: 84.(Ў)</a:t>
            </a:r>
            <a:endParaRPr lang="en-US" sz="3400" b="1" dirty="0" smtClean="0">
              <a:solidFill>
                <a:schemeClr val="tx1"/>
              </a:solidFill>
              <a:latin typeface="Arial" pitchFamily="34" charset="0"/>
              <a:ea typeface="Times New Roman" pitchFamily="18" charset="0"/>
              <a:cs typeface="Arial" pitchFamily="34" charset="0"/>
            </a:endParaRPr>
          </a:p>
          <a:p>
            <a:pPr marL="0" lvl="0" indent="449263" algn="just" fontAlgn="base">
              <a:spcBef>
                <a:spcPct val="0"/>
              </a:spcBef>
              <a:spcAft>
                <a:spcPct val="0"/>
              </a:spcAft>
              <a:buClrTx/>
              <a:buSzTx/>
              <a:buNone/>
            </a:pPr>
            <a:r>
              <a:rPr lang="en-US" sz="3400" b="1" dirty="0" smtClean="0">
                <a:solidFill>
                  <a:schemeClr val="tx1"/>
                </a:solidFill>
                <a:latin typeface="Times New Roman" pitchFamily="18" charset="0"/>
                <a:ea typeface="Times New Roman" pitchFamily="18" charset="0"/>
                <a:cs typeface="Times New Roman" pitchFamily="18" charset="0"/>
              </a:rPr>
              <a:t> </a:t>
            </a:r>
            <a:r>
              <a:rPr lang="uz-Cyrl-UZ" sz="3400" b="1" dirty="0" smtClean="0">
                <a:solidFill>
                  <a:schemeClr val="tx1"/>
                </a:solidFill>
                <a:latin typeface="Times New Roman" pitchFamily="18" charset="0"/>
                <a:ea typeface="Times New Roman" pitchFamily="18" charset="0"/>
                <a:cs typeface="Times New Roman" pitchFamily="18" charset="0"/>
              </a:rPr>
              <a:t>Қ </a:t>
            </a:r>
            <a:r>
              <a:rPr lang="uz-Cyrl-UZ" sz="3400" b="1" dirty="0" smtClean="0">
                <a:solidFill>
                  <a:schemeClr val="tx1"/>
                </a:solidFill>
                <a:latin typeface="Calibri"/>
                <a:ea typeface="Times New Roman" pitchFamily="18" charset="0"/>
                <a:cs typeface="Times New Roman" pitchFamily="18" charset="0"/>
              </a:rPr>
              <a:t>–</a:t>
            </a:r>
            <a:r>
              <a:rPr lang="uz-Cyrl-UZ" sz="3400" b="1" dirty="0" smtClean="0">
                <a:solidFill>
                  <a:schemeClr val="tx1"/>
                </a:solidFill>
                <a:latin typeface="Times New Roman" pitchFamily="18" charset="0"/>
                <a:ea typeface="Times New Roman" pitchFamily="18" charset="0"/>
                <a:cs typeface="Times New Roman" pitchFamily="18" charset="0"/>
              </a:rPr>
              <a:t> 53</a:t>
            </a:r>
            <a:endParaRPr lang="ru-RU" sz="3400" dirty="0" smtClean="0">
              <a:solidFill>
                <a:schemeClr val="tx1"/>
              </a:solidFill>
              <a:latin typeface="Arial" pitchFamily="34" charset="0"/>
              <a:cs typeface="Arial" pitchFamily="34" charset="0"/>
            </a:endParaRPr>
          </a:p>
          <a:p>
            <a:pPr marL="536575" lvl="0" indent="-87313" algn="just" eaLnBrk="0" fontAlgn="base" hangingPunct="0">
              <a:spcBef>
                <a:spcPct val="0"/>
              </a:spcBef>
              <a:spcAft>
                <a:spcPct val="0"/>
              </a:spcAft>
              <a:buClrTx/>
              <a:buSzTx/>
              <a:buNone/>
            </a:pPr>
            <a:r>
              <a:rPr lang="uz-Cyrl-UZ" sz="3400" b="1" dirty="0" smtClean="0">
                <a:solidFill>
                  <a:schemeClr val="tx1"/>
                </a:solidFill>
                <a:latin typeface="Times New Roman" pitchFamily="18" charset="0"/>
                <a:ea typeface="Times New Roman" pitchFamily="18" charset="0"/>
                <a:cs typeface="Times New Roman" pitchFamily="18" charset="0"/>
              </a:rPr>
              <a:t> </a:t>
            </a:r>
            <a:r>
              <a:rPr lang="en-US" sz="3400" b="1" dirty="0" smtClean="0">
                <a:solidFill>
                  <a:schemeClr val="tx1"/>
                </a:solidFill>
                <a:latin typeface="Times New Roman" pitchFamily="18" charset="0"/>
                <a:ea typeface="Times New Roman" pitchFamily="18" charset="0"/>
                <a:cs typeface="Times New Roman" pitchFamily="18" charset="0"/>
              </a:rPr>
              <a:t>                                                                                                  </a:t>
            </a:r>
            <a:r>
              <a:rPr lang="uz-Cyrl-UZ" sz="3400" b="1" dirty="0" smtClean="0">
                <a:solidFill>
                  <a:schemeClr val="tx1"/>
                </a:solidFill>
                <a:latin typeface="Times New Roman" pitchFamily="18" charset="0"/>
                <a:ea typeface="Times New Roman" pitchFamily="18" charset="0"/>
                <a:cs typeface="Times New Roman" pitchFamily="18" charset="0"/>
              </a:rPr>
              <a:t>Қодирий, Абдулла</a:t>
            </a:r>
            <a:endParaRPr lang="en-US" sz="3400" b="1" dirty="0" smtClean="0">
              <a:solidFill>
                <a:schemeClr val="tx1"/>
              </a:solidFill>
              <a:latin typeface="Times New Roman" pitchFamily="18" charset="0"/>
              <a:ea typeface="Times New Roman" pitchFamily="18" charset="0"/>
              <a:cs typeface="Times New Roman" pitchFamily="18" charset="0"/>
            </a:endParaRPr>
          </a:p>
          <a:p>
            <a:pPr marL="536575" lvl="0" indent="-87313" algn="just" eaLnBrk="0" fontAlgn="base" hangingPunct="0">
              <a:spcBef>
                <a:spcPct val="0"/>
              </a:spcBef>
              <a:spcAft>
                <a:spcPct val="0"/>
              </a:spcAft>
              <a:buClrTx/>
              <a:buSzTx/>
              <a:buNone/>
            </a:pPr>
            <a:r>
              <a:rPr lang="en-US" sz="3400" dirty="0" smtClean="0">
                <a:solidFill>
                  <a:schemeClr val="tx1"/>
                </a:solidFill>
                <a:latin typeface="Times New Roman" pitchFamily="18" charset="0"/>
                <a:ea typeface="Times New Roman" pitchFamily="18" charset="0"/>
                <a:cs typeface="Times New Roman" pitchFamily="18" charset="0"/>
              </a:rPr>
              <a:t>        </a:t>
            </a:r>
            <a:r>
              <a:rPr lang="uz-Cyrl-UZ" sz="3400" dirty="0" smtClean="0">
                <a:solidFill>
                  <a:schemeClr val="tx1"/>
                </a:solidFill>
                <a:latin typeface="Times New Roman" pitchFamily="18" charset="0"/>
                <a:ea typeface="Times New Roman" pitchFamily="18" charset="0"/>
                <a:cs typeface="Times New Roman" pitchFamily="18" charset="0"/>
              </a:rPr>
              <a:t>Ўтган кунлар: Роман.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Т.: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Шарқ</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2007,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384 б.</a:t>
            </a:r>
            <a:endParaRPr lang="ru-RU" sz="3400" dirty="0" smtClean="0">
              <a:solidFill>
                <a:schemeClr val="tx1"/>
              </a:solidFill>
              <a:latin typeface="Arial" pitchFamily="34" charset="0"/>
              <a:cs typeface="Arial" pitchFamily="34" charset="0"/>
            </a:endParaRPr>
          </a:p>
          <a:p>
            <a:pPr marL="0" lvl="0" indent="449263" algn="just" eaLnBrk="0" fontAlgn="base" hangingPunct="0">
              <a:spcBef>
                <a:spcPct val="0"/>
              </a:spcBef>
              <a:spcAft>
                <a:spcPct val="0"/>
              </a:spcAft>
              <a:buClrTx/>
              <a:buSzTx/>
              <a:buNone/>
            </a:pPr>
            <a:r>
              <a:rPr lang="en-US" sz="3400" b="1" dirty="0" smtClean="0">
                <a:solidFill>
                  <a:schemeClr val="tx1"/>
                </a:solidFill>
                <a:latin typeface="Times New Roman" pitchFamily="18" charset="0"/>
                <a:ea typeface="Times New Roman" pitchFamily="18" charset="0"/>
                <a:cs typeface="Times New Roman" pitchFamily="18" charset="0"/>
              </a:rPr>
              <a:t>                                                                                                               </a:t>
            </a:r>
            <a:r>
              <a:rPr lang="uz-Cyrl-UZ" sz="3400" b="1" dirty="0" smtClean="0">
                <a:solidFill>
                  <a:schemeClr val="tx1"/>
                </a:solidFill>
                <a:latin typeface="Times New Roman" pitchFamily="18" charset="0"/>
                <a:ea typeface="Times New Roman" pitchFamily="18" charset="0"/>
                <a:cs typeface="Times New Roman" pitchFamily="18" charset="0"/>
              </a:rPr>
              <a:t> </a:t>
            </a:r>
            <a:r>
              <a:rPr lang="en-US" sz="3400" b="1" dirty="0" smtClean="0">
                <a:solidFill>
                  <a:schemeClr val="tx1"/>
                </a:solidFill>
                <a:latin typeface="Times New Roman" pitchFamily="18" charset="0"/>
                <a:ea typeface="Times New Roman" pitchFamily="18" charset="0"/>
                <a:cs typeface="Times New Roman" pitchFamily="18" charset="0"/>
              </a:rPr>
              <a:t>                          	</a:t>
            </a:r>
            <a:r>
              <a:rPr lang="uz-Cyrl-UZ" sz="3400" b="1" dirty="0" smtClean="0">
                <a:solidFill>
                  <a:schemeClr val="tx1"/>
                </a:solidFill>
                <a:latin typeface="Times New Roman" pitchFamily="18" charset="0"/>
                <a:ea typeface="Times New Roman" pitchFamily="18" charset="0"/>
                <a:cs typeface="Times New Roman" pitchFamily="18" charset="0"/>
              </a:rPr>
              <a:t>ISBN  978-9943-00-014-8</a:t>
            </a:r>
            <a:endParaRPr lang="en-US" sz="3400" b="1" dirty="0" smtClean="0">
              <a:solidFill>
                <a:schemeClr val="tx1"/>
              </a:solidFill>
              <a:latin typeface="Arial" pitchFamily="34" charset="0"/>
              <a:ea typeface="Times New Roman" pitchFamily="18" charset="0"/>
              <a:cs typeface="Arial" pitchFamily="34" charset="0"/>
            </a:endParaRPr>
          </a:p>
          <a:p>
            <a:pPr marL="0" lvl="0" indent="449263" algn="just" eaLnBrk="0" fontAlgn="base" hangingPunct="0">
              <a:spcBef>
                <a:spcPct val="0"/>
              </a:spcBef>
              <a:spcAft>
                <a:spcPct val="0"/>
              </a:spcAft>
              <a:buClrTx/>
              <a:buSzTx/>
              <a:buNone/>
            </a:pPr>
            <a:endParaRPr lang="en-US" sz="3400" b="1" dirty="0" smtClean="0">
              <a:solidFill>
                <a:schemeClr val="tx1"/>
              </a:solidFill>
              <a:latin typeface="Arial" pitchFamily="34" charset="0"/>
              <a:ea typeface="Times New Roman" pitchFamily="18" charset="0"/>
              <a:cs typeface="Arial" pitchFamily="34" charset="0"/>
            </a:endParaRPr>
          </a:p>
          <a:p>
            <a:pPr marL="0" lvl="0" indent="449263" algn="just" eaLnBrk="0" fontAlgn="base" hangingPunct="0">
              <a:spcBef>
                <a:spcPct val="0"/>
              </a:spcBef>
              <a:spcAft>
                <a:spcPct val="0"/>
              </a:spcAft>
              <a:buClrTx/>
              <a:buSzTx/>
              <a:buNone/>
            </a:pPr>
            <a:r>
              <a:rPr lang="en-US" sz="3400" b="1" dirty="0" smtClean="0">
                <a:solidFill>
                  <a:schemeClr val="tx1"/>
                </a:solidFill>
                <a:latin typeface="Times New Roman" pitchFamily="18" charset="0"/>
                <a:ea typeface="Times New Roman" pitchFamily="18" charset="0"/>
                <a:cs typeface="Times New Roman" pitchFamily="18" charset="0"/>
              </a:rPr>
              <a:t>  </a:t>
            </a:r>
            <a:r>
              <a:rPr lang="uz-Cyrl-UZ" sz="3400" dirty="0" smtClean="0">
                <a:solidFill>
                  <a:schemeClr val="tx1"/>
                </a:solidFill>
                <a:latin typeface="Times New Roman" pitchFamily="18" charset="0"/>
                <a:ea typeface="Times New Roman" pitchFamily="18" charset="0"/>
                <a:cs typeface="Times New Roman" pitchFamily="18" charset="0"/>
              </a:rPr>
              <a:t>Модамики, биз янги даврга оёқ қўйдик, бас , биз ҳар бир йўсунда ҳам шу янги даврнинг янгиликлари кетидан эргашамиз ва шунга ўхшаш достончилик, рўмончилик ва ҳикоячиликларга ҳам янгаришға, ҳалқимизни шу замоннинг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Тоҳир - Зуҳра</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лари,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Чор дарвеш</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лари,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Фарҳод - Ширин</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ва </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Баҳромгўр</a:t>
            </a:r>
            <a:r>
              <a:rPr lang="uz-Cyrl-UZ" sz="3400" dirty="0" smtClean="0">
                <a:solidFill>
                  <a:schemeClr val="tx1"/>
                </a:solidFill>
                <a:latin typeface="Calibri"/>
                <a:ea typeface="Times New Roman" pitchFamily="18" charset="0"/>
                <a:cs typeface="Times New Roman" pitchFamily="18" charset="0"/>
              </a:rPr>
              <a:t>”</a:t>
            </a:r>
            <a:r>
              <a:rPr lang="uz-Cyrl-UZ" sz="3400" dirty="0" smtClean="0">
                <a:solidFill>
                  <a:schemeClr val="tx1"/>
                </a:solidFill>
                <a:latin typeface="Times New Roman" pitchFamily="18" charset="0"/>
                <a:ea typeface="Times New Roman" pitchFamily="18" charset="0"/>
                <a:cs typeface="Times New Roman" pitchFamily="18" charset="0"/>
              </a:rPr>
              <a:t> лари билан тинишдиришка ўзимизда мажбурият ҳис этамиз.</a:t>
            </a:r>
            <a:endParaRPr lang="uz-Cyrl-UZ" sz="3400" dirty="0" smtClean="0">
              <a:solidFill>
                <a:schemeClr val="tx1"/>
              </a:solidFill>
              <a:latin typeface="Arial" pitchFamily="34" charset="0"/>
              <a:cs typeface="Arial" pitchFamily="34" charset="0"/>
            </a:endParaRPr>
          </a:p>
          <a:p>
            <a:endParaRPr lang="ru-RU" sz="3400" dirty="0"/>
          </a:p>
        </p:txBody>
      </p:sp>
      <p:pic>
        <p:nvPicPr>
          <p:cNvPr id="5" name="Содержимое 3" descr="C:\Users\user\Desktop\photo_2025-04-09_10-31-56.jpg"/>
          <p:cNvPicPr>
            <a:picLocks noGrp="1"/>
          </p:cNvPicPr>
          <p:nvPr>
            <p:ph idx="1"/>
          </p:nvPr>
        </p:nvPicPr>
        <p:blipFill>
          <a:blip r:embed="rId2" cstate="print"/>
          <a:srcRect l="10002" t="5147" r="18421" b="9387"/>
          <a:stretch>
            <a:fillRect/>
          </a:stretch>
        </p:blipFill>
        <p:spPr bwMode="auto">
          <a:xfrm>
            <a:off x="214282" y="928670"/>
            <a:ext cx="2571768" cy="414340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86050" y="357166"/>
            <a:ext cx="6143668" cy="6215106"/>
          </a:xfrm>
        </p:spPr>
        <p:txBody>
          <a:bodyPr>
            <a:normAutofit fontScale="92500" lnSpcReduction="20000"/>
          </a:bodyPr>
          <a:lstStyle/>
          <a:p>
            <a:pPr algn="just"/>
            <a:r>
              <a:rPr lang="uz-Cyrl-UZ"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UO‘K: 821.512.133</a:t>
            </a:r>
            <a:endParaRPr lang="ru-RU"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BBK: 84 (5O‘zb)4</a:t>
            </a:r>
            <a:endParaRPr lang="ru-RU"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Q -53 </a:t>
            </a:r>
            <a:endParaRPr lang="ru-RU"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Qodiriy</a:t>
            </a:r>
            <a:r>
              <a:rPr lang="en-US" sz="2400" b="1" dirty="0" smtClean="0">
                <a:latin typeface="Times New Roman" pitchFamily="18" charset="0"/>
                <a:cs typeface="Times New Roman" pitchFamily="18" charset="0"/>
              </a:rPr>
              <a:t> A. </a:t>
            </a:r>
            <a:r>
              <a:rPr lang="en-US" sz="2400" dirty="0" err="1" smtClean="0">
                <a:latin typeface="Times New Roman" pitchFamily="18" charset="0"/>
                <a:cs typeface="Times New Roman" pitchFamily="18" charset="0"/>
              </a:rPr>
              <a:t>O‘tkan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kunlar</a:t>
            </a:r>
            <a:r>
              <a:rPr lang="en-US" sz="2400" dirty="0" smtClean="0">
                <a:latin typeface="Times New Roman" pitchFamily="18" charset="0"/>
                <a:cs typeface="Times New Roman" pitchFamily="18" charset="0"/>
              </a:rPr>
              <a:t> / Roman. – T.: “</a:t>
            </a:r>
            <a:r>
              <a:rPr lang="en-US" sz="2400" dirty="0" err="1" smtClean="0">
                <a:latin typeface="Times New Roman" pitchFamily="18" charset="0"/>
                <a:cs typeface="Times New Roman" pitchFamily="18" charset="0"/>
              </a:rPr>
              <a:t>Yangi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avlodi</a:t>
            </a:r>
            <a:r>
              <a:rPr lang="en-US" sz="2400" dirty="0" smtClean="0">
                <a:latin typeface="Times New Roman" pitchFamily="18" charset="0"/>
                <a:cs typeface="Times New Roman" pitchFamily="18" charset="0"/>
              </a:rPr>
              <a:t>”, 2012 – 444 b.</a:t>
            </a:r>
            <a:endParaRPr lang="ru-RU"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ISBN    978-9943-08-821-4</a:t>
            </a:r>
            <a:endParaRPr lang="ru-RU"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Sevgi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kimlarni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yig‘latib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kimlarni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kuydirmagan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deysiz</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Sharq</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adabiyoti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durdonalaridan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hisoblanmish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mazkur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asarda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muhabbat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o‘zgacha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badiiy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talqin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qilinadi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Shuningdek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vatanparvarlik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oliyjanoblik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vafo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xiyonat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havas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hasad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zamon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taloto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plari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tilga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olinadi</a:t>
            </a:r>
            <a:r>
              <a:rPr lang="en-US" sz="2400" dirty="0" smtClean="0">
                <a:latin typeface="Times New Roman" pitchFamily="18" charset="0"/>
                <a:cs typeface="Times New Roman" pitchFamily="18" charset="0"/>
              </a:rPr>
              <a:t>. Ham </a:t>
            </a:r>
            <a:r>
              <a:rPr lang="en-US" sz="2400" dirty="0" err="1" smtClean="0">
                <a:latin typeface="Times New Roman" pitchFamily="18" charset="0"/>
                <a:cs typeface="Times New Roman" pitchFamily="18" charset="0"/>
              </a:rPr>
              <a:t>tarixiy</a:t>
            </a:r>
            <a:r>
              <a:rPr lang="en-US" sz="2400" dirty="0" smtClean="0">
                <a:latin typeface="Times New Roman" pitchFamily="18" charset="0"/>
                <a:cs typeface="Times New Roman" pitchFamily="18" charset="0"/>
              </a:rPr>
              <a:t>, ham </a:t>
            </a:r>
            <a:r>
              <a:rPr lang="en-US" sz="2400" dirty="0" err="1" smtClean="0">
                <a:latin typeface="Times New Roman" pitchFamily="18" charset="0"/>
                <a:cs typeface="Times New Roman" pitchFamily="18" charset="0"/>
              </a:rPr>
              <a:t>adabiy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chizgilar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shoirona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go‘zal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so‘zlar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betakror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tasviriy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ifodalar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qahramonlari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tilidan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aytilgan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bugungi</a:t>
            </a:r>
            <a:r>
              <a:rPr lang="en-US" sz="2400" dirty="0" smtClean="0">
                <a:latin typeface="Times New Roman" pitchFamily="18" charset="0"/>
                <a:cs typeface="Times New Roman" pitchFamily="18" charset="0"/>
              </a:rPr>
              <a:t> kun </a:t>
            </a:r>
            <a:r>
              <a:rPr lang="en-US" sz="2400" dirty="0" err="1" smtClean="0">
                <a:latin typeface="Times New Roman" pitchFamily="18" charset="0"/>
                <a:cs typeface="Times New Roman" pitchFamily="18" charset="0"/>
              </a:rPr>
              <a:t>yoshlarining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tilida</a:t>
            </a:r>
            <a:r>
              <a:rPr lang="en-US" sz="2400" dirty="0" smtClean="0">
                <a:latin typeface="Times New Roman" pitchFamily="18" charset="0"/>
                <a:cs typeface="Times New Roman" pitchFamily="18" charset="0"/>
              </a:rPr>
              <a:t> ham </a:t>
            </a:r>
            <a:r>
              <a:rPr lang="en-US" sz="2400" dirty="0" err="1" smtClean="0">
                <a:latin typeface="Times New Roman" pitchFamily="18" charset="0"/>
                <a:cs typeface="Times New Roman" pitchFamily="18" charset="0"/>
              </a:rPr>
              <a:t>sevimli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iboralarga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aylanib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qolgan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otashin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so‘zlar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shubhasiz</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aytish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mumkinki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asarni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o‘qimaslikning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qayta-qayta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mutolaa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qilmaslikning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iloji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yo‘q</a:t>
            </a:r>
            <a:r>
              <a:rPr lang="en-US"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pic>
        <p:nvPicPr>
          <p:cNvPr id="5" name="Рисунок 4" descr="C:\Users\user\Desktop\Oʻtgan_kunlar.jpg"/>
          <p:cNvPicPr/>
          <p:nvPr/>
        </p:nvPicPr>
        <p:blipFill>
          <a:blip r:embed="rId2"/>
          <a:srcRect/>
          <a:stretch>
            <a:fillRect/>
          </a:stretch>
        </p:blipFill>
        <p:spPr bwMode="auto">
          <a:xfrm>
            <a:off x="357158" y="1142984"/>
            <a:ext cx="2286016" cy="407196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86050" y="642918"/>
            <a:ext cx="6205550" cy="5437207"/>
          </a:xfrm>
        </p:spPr>
        <p:txBody>
          <a:bodyPr>
            <a:normAutofit fontScale="62500" lnSpcReduction="20000"/>
          </a:bodyPr>
          <a:lstStyle/>
          <a:p>
            <a:pPr algn="just"/>
            <a:r>
              <a:rPr lang="uz-Cyrl-UZ" b="1" dirty="0" smtClean="0">
                <a:latin typeface="Times New Roman" pitchFamily="18" charset="0"/>
                <a:cs typeface="Times New Roman" pitchFamily="18" charset="0"/>
              </a:rPr>
              <a:t>УЎК: 821.512.133</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КБК 84 (5Ўзб)4</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Қ – 53</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r>
              <a:rPr lang="uz-Cyrl-UZ" b="1" dirty="0" smtClean="0">
                <a:latin typeface="Times New Roman" pitchFamily="18" charset="0"/>
                <a:cs typeface="Times New Roman" pitchFamily="18" charset="0"/>
              </a:rPr>
              <a:t>Қодирий, Абдулла.</a:t>
            </a:r>
            <a:endParaRPr lang="ru-RU" dirty="0" smtClean="0">
              <a:latin typeface="Times New Roman" pitchFamily="18" charset="0"/>
              <a:cs typeface="Times New Roman" pitchFamily="18" charset="0"/>
            </a:endParaRPr>
          </a:p>
          <a:p>
            <a:pPr algn="just"/>
            <a:r>
              <a:rPr lang="uz-Cyrl-UZ" dirty="0" smtClean="0">
                <a:latin typeface="Times New Roman" pitchFamily="18" charset="0"/>
                <a:cs typeface="Times New Roman" pitchFamily="18" charset="0"/>
              </a:rPr>
              <a:t>Меҳробдан чаён: Роман. – Т.: “Sharq”, 2015,  – 256 б.</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ISBN  978-9943-26-420-5</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Туркистон феодалларининг кейинги вакили бўлган Худоёрнинг ўз ҳохиши йўлида деҳқон оммаси ва майда ҳунарманд – косиб синфини қурбон қилиши, мамлакат хотин – қизларини истаганча тасарруф этиши, бунга қарши келучиларга, тиласа ким бўлмасин, раҳимсиз жазо бериши рўмоннинг мавзуиъдадир.</a:t>
            </a:r>
            <a:endParaRPr lang="ru-RU" dirty="0" smtClean="0">
              <a:latin typeface="Times New Roman" pitchFamily="18" charset="0"/>
              <a:cs typeface="Times New Roman" pitchFamily="18" charset="0"/>
            </a:endParaRPr>
          </a:p>
          <a:p>
            <a:pPr algn="just"/>
            <a:r>
              <a:rPr lang="uz-Cyrl-U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a:p>
        </p:txBody>
      </p:sp>
      <p:pic>
        <p:nvPicPr>
          <p:cNvPr id="4" name="Рисунок 3" descr="C:\Users\user\Desktop\photo_2025-04-09_11-34-47.jpg"/>
          <p:cNvPicPr/>
          <p:nvPr/>
        </p:nvPicPr>
        <p:blipFill>
          <a:blip r:embed="rId2" cstate="print"/>
          <a:srcRect l="13454" t="16863" r="16144" b="23333"/>
          <a:stretch>
            <a:fillRect/>
          </a:stretch>
        </p:blipFill>
        <p:spPr bwMode="auto">
          <a:xfrm>
            <a:off x="214282" y="1571612"/>
            <a:ext cx="2500330" cy="392909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488" y="357166"/>
            <a:ext cx="6000792" cy="5722959"/>
          </a:xfrm>
        </p:spPr>
        <p:txBody>
          <a:bodyPr>
            <a:normAutofit fontScale="25000" lnSpcReduction="20000"/>
          </a:bodyPr>
          <a:lstStyle/>
          <a:p>
            <a:r>
              <a:rPr lang="uz-Cyrl-UZ" b="1" dirty="0" smtClean="0"/>
              <a:t> </a:t>
            </a:r>
            <a:endParaRPr lang="ru-RU" sz="8000" dirty="0" smtClean="0"/>
          </a:p>
          <a:p>
            <a:pPr algn="just"/>
            <a:r>
              <a:rPr lang="uz-Cyrl-UZ" sz="8000" b="1" dirty="0" smtClean="0">
                <a:latin typeface="Times New Roman" pitchFamily="18" charset="0"/>
                <a:cs typeface="Times New Roman" pitchFamily="18" charset="0"/>
              </a:rPr>
              <a:t>      УЎК: 821.512.133-3</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КБК 84 (5O‘)6</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Қ – 53</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Қодирий, Абдулла.</a:t>
            </a:r>
            <a:endParaRPr lang="ru-RU" sz="8000" dirty="0" smtClean="0">
              <a:latin typeface="Times New Roman" pitchFamily="18" charset="0"/>
              <a:cs typeface="Times New Roman" pitchFamily="18" charset="0"/>
            </a:endParaRPr>
          </a:p>
          <a:p>
            <a:pPr algn="just"/>
            <a:r>
              <a:rPr lang="uz-Cyrl-UZ" sz="8000" dirty="0" smtClean="0">
                <a:latin typeface="Times New Roman" pitchFamily="18" charset="0"/>
                <a:cs typeface="Times New Roman" pitchFamily="18" charset="0"/>
              </a:rPr>
              <a:t>Меҳробдан чаён: роман / А. Қодирий. – Т.: Ғафур     Ғулом номидаги нашриёт – матбаа ижодий уйи,  2018,  – 328 б.</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ISBN  978-9943-5151-6-1</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r>
              <a:rPr lang="uz-Cyrl-UZ" sz="8000" dirty="0" smtClean="0">
                <a:latin typeface="Times New Roman" pitchFamily="18" charset="0"/>
                <a:cs typeface="Times New Roman" pitchFamily="18" charset="0"/>
              </a:rPr>
              <a:t>Адабиёт – характерлар, хазинасидир. Абдулла Қодирий ўзбек адабиёти образлар дунёсини характерлар галерияси билан бойитди. Адибнинг “Меҳробдан чаён” романидаги характерларнинг ҳар бири  ўз қиёфаси, ўз тақдири, ўз тирикчилиги, ўз маишати билан билишга арзигулик сиймолардир. </a:t>
            </a:r>
            <a:endParaRPr lang="ru-RU" sz="8000" dirty="0" smtClean="0">
              <a:latin typeface="Times New Roman" pitchFamily="18" charset="0"/>
              <a:cs typeface="Times New Roman" pitchFamily="18" charset="0"/>
            </a:endParaRPr>
          </a:p>
          <a:p>
            <a:pPr algn="just"/>
            <a:r>
              <a:rPr lang="uz-Cyrl-U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uz-Cyrl-UZ" sz="8000" b="1" dirty="0" smtClean="0"/>
              <a:t> </a:t>
            </a:r>
            <a:endParaRPr lang="ru-RU" sz="8000" dirty="0" smtClean="0"/>
          </a:p>
          <a:p>
            <a:r>
              <a:rPr lang="uz-Cyrl-UZ" sz="6200" b="1" dirty="0" smtClean="0"/>
              <a:t> </a:t>
            </a:r>
            <a:endParaRPr lang="ru-RU" sz="6200" dirty="0" smtClean="0"/>
          </a:p>
          <a:p>
            <a:endParaRPr lang="ru-RU" sz="6200" dirty="0"/>
          </a:p>
        </p:txBody>
      </p:sp>
      <p:pic>
        <p:nvPicPr>
          <p:cNvPr id="4" name="Рисунок 3" descr="C:\Users\user\Desktop\images (1).jpg"/>
          <p:cNvPicPr/>
          <p:nvPr/>
        </p:nvPicPr>
        <p:blipFill>
          <a:blip r:embed="rId2"/>
          <a:srcRect/>
          <a:stretch>
            <a:fillRect/>
          </a:stretch>
        </p:blipFill>
        <p:spPr bwMode="auto">
          <a:xfrm>
            <a:off x="500034" y="1000108"/>
            <a:ext cx="2286016" cy="378621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14612" y="357166"/>
            <a:ext cx="6143668" cy="6072230"/>
          </a:xfrm>
        </p:spPr>
        <p:txBody>
          <a:bodyPr>
            <a:normAutofit fontScale="70000" lnSpcReduction="20000"/>
          </a:bodyPr>
          <a:lstStyle/>
          <a:p>
            <a:pPr algn="just"/>
            <a:r>
              <a:rPr lang="uz-Cyrl-UZ" b="1" dirty="0" smtClean="0">
                <a:latin typeface="Times New Roman" pitchFamily="18" charset="0"/>
                <a:cs typeface="Times New Roman" pitchFamily="18" charset="0"/>
              </a:rPr>
              <a:t>УЎК: 821.512.133-3</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КБК 84 (5O‘)6</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Қ – 53</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Қодирий, Абдулла.</a:t>
            </a:r>
            <a:endParaRPr lang="ru-RU" dirty="0" smtClean="0">
              <a:latin typeface="Times New Roman" pitchFamily="18" charset="0"/>
              <a:cs typeface="Times New Roman" pitchFamily="18" charset="0"/>
            </a:endParaRPr>
          </a:p>
          <a:p>
            <a:pPr algn="just"/>
            <a:r>
              <a:rPr lang="uz-Cyrl-UZ" dirty="0" smtClean="0">
                <a:latin typeface="Times New Roman" pitchFamily="18" charset="0"/>
                <a:cs typeface="Times New Roman" pitchFamily="18" charset="0"/>
              </a:rPr>
              <a:t>Меҳробдан чаён: роман / А. Қодирий. – Т.: Ғафур     Ғулом номидаги нашриёт – матбаа ижодий уйи,  2018,  – 492 б.</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ISBN  978-9943-5151-8-5</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uz-Cyrl-UZ" b="1"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Абдулла Қодирийнинг айтишича: “Бу китобни бир марта эмас, беш марта ўқиш керак. Шунда сиз турмушни, тарихини, сиёсатини, одоб ва тилини ўрганасиз”, Ҳурматли ўқувчи, мана, қўлингизга яна “Ўтган кунлар” асарини олдингиз. Бу сафар ҳам ушбу китобни бир одам тассурот билан ўқиб чиқишингизга аминмиз.</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pic>
        <p:nvPicPr>
          <p:cNvPr id="5" name="Рисунок 4" descr="C:\Users\user\Desktop\Без названия.jpg"/>
          <p:cNvPicPr/>
          <p:nvPr/>
        </p:nvPicPr>
        <p:blipFill>
          <a:blip r:embed="rId2"/>
          <a:srcRect/>
          <a:stretch>
            <a:fillRect/>
          </a:stretch>
        </p:blipFill>
        <p:spPr bwMode="auto">
          <a:xfrm>
            <a:off x="285720" y="1142984"/>
            <a:ext cx="2286016" cy="392909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71736" y="428604"/>
            <a:ext cx="6286544" cy="6143668"/>
          </a:xfrm>
        </p:spPr>
        <p:txBody>
          <a:bodyPr>
            <a:normAutofit fontScale="62500" lnSpcReduction="20000"/>
          </a:bodyPr>
          <a:lstStyle/>
          <a:p>
            <a:pPr algn="just"/>
            <a:r>
              <a:rPr lang="en-US" b="1" dirty="0" smtClean="0">
                <a:latin typeface="Times New Roman" pitchFamily="18" charset="0"/>
                <a:cs typeface="Times New Roman" pitchFamily="18" charset="0"/>
              </a:rPr>
              <a:t>       UO‘K: 821.512</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BBK: 85.10 (38)</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Q -77 </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 </a:t>
            </a:r>
            <a:r>
              <a:rPr lang="en-US" b="1" dirty="0" err="1" smtClean="0">
                <a:latin typeface="Times New Roman" pitchFamily="18" charset="0"/>
                <a:cs typeface="Times New Roman" pitchFamily="18" charset="0"/>
              </a:rPr>
              <a:t>Qodiriy</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O‘tkan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kunlar</a:t>
            </a:r>
            <a:r>
              <a:rPr lang="en-US" dirty="0" smtClean="0">
                <a:latin typeface="Times New Roman" pitchFamily="18" charset="0"/>
                <a:cs typeface="Times New Roman" pitchFamily="18" charset="0"/>
              </a:rPr>
              <a:t> / roman / “</a:t>
            </a:r>
            <a:r>
              <a:rPr lang="en-US" dirty="0" err="1" smtClean="0">
                <a:latin typeface="Times New Roman" pitchFamily="18" charset="0"/>
                <a:cs typeface="Times New Roman" pitchFamily="18" charset="0"/>
              </a:rPr>
              <a:t>Abadiy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barhayot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asarlar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turkumi</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Nashrga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tayyorlovchi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Xondamir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Qodiriy</a:t>
            </a:r>
            <a:r>
              <a:rPr lang="en-US" dirty="0" smtClean="0">
                <a:latin typeface="Times New Roman" pitchFamily="18" charset="0"/>
                <a:cs typeface="Times New Roman" pitchFamily="18" charset="0"/>
              </a:rPr>
              <a:t> – T.: “</a:t>
            </a:r>
            <a:r>
              <a:rPr lang="en-US" dirty="0" err="1" smtClean="0">
                <a:latin typeface="Times New Roman" pitchFamily="18" charset="0"/>
                <a:cs typeface="Times New Roman" pitchFamily="18" charset="0"/>
              </a:rPr>
              <a:t>Navro‘z</a:t>
            </a:r>
            <a:r>
              <a:rPr lang="en-US" dirty="0" smtClean="0">
                <a:latin typeface="Times New Roman" pitchFamily="18" charset="0"/>
                <a:cs typeface="Times New Roman" pitchFamily="18" charset="0"/>
              </a:rPr>
              <a:t>”, 2019 – 400 b.</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ISBN    978-9943-5629-4-3</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O‘zbek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romanchiligi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hayotiy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hikoyalar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janrning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asoschisi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buyuk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ustozimiz</a:t>
            </a:r>
            <a:r>
              <a:rPr lang="en-US" dirty="0" smtClean="0">
                <a:latin typeface="Times New Roman" pitchFamily="18" charset="0"/>
                <a:cs typeface="Times New Roman" pitchFamily="18" charset="0"/>
              </a:rPr>
              <a:t> – Abdulla </a:t>
            </a:r>
            <a:r>
              <a:rPr lang="en-US" dirty="0" err="1" smtClean="0">
                <a:latin typeface="Times New Roman" pitchFamily="18" charset="0"/>
                <a:cs typeface="Times New Roman" pitchFamily="18" charset="0"/>
              </a:rPr>
              <a:t>Qodiriy</a:t>
            </a:r>
            <a:r>
              <a:rPr lang="en-US" dirty="0" smtClean="0">
                <a:latin typeface="Times New Roman" pitchFamily="18" charset="0"/>
                <a:cs typeface="Times New Roman" pitchFamily="18" charset="0"/>
              </a:rPr>
              <a:t> (1894-1938-yillar) XX </a:t>
            </a:r>
            <a:r>
              <a:rPr lang="en-US" dirty="0" err="1" smtClean="0">
                <a:latin typeface="Times New Roman" pitchFamily="18" charset="0"/>
                <a:cs typeface="Times New Roman" pitchFamily="18" charset="0"/>
              </a:rPr>
              <a:t>asr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o‘zbek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adabiyotining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buyuk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darg‘alaridan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bo‘lgan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Qodiriy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dastlabki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ta‘limni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musulmon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maktabi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rus-tuzem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maktabida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Abulqosim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shayx</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madrasasida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olgan</a:t>
            </a:r>
            <a:r>
              <a:rPr lang="en-US" dirty="0" smtClean="0">
                <a:latin typeface="Times New Roman" pitchFamily="18" charset="0"/>
                <a:cs typeface="Times New Roman" pitchFamily="18" charset="0"/>
              </a:rPr>
              <a:t>. 1925-1926 </a:t>
            </a:r>
            <a:r>
              <a:rPr lang="en-US" dirty="0" err="1" smtClean="0">
                <a:latin typeface="Times New Roman" pitchFamily="18" charset="0"/>
                <a:cs typeface="Times New Roman" pitchFamily="18" charset="0"/>
              </a:rPr>
              <a:t>yillarda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Moskvadagi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adabiyot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kursida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ta‘lim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dastlabki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ijodlari</a:t>
            </a:r>
            <a:r>
              <a:rPr lang="en-US" dirty="0" smtClean="0">
                <a:latin typeface="Times New Roman" pitchFamily="18" charset="0"/>
                <a:cs typeface="Times New Roman" pitchFamily="18" charset="0"/>
              </a:rPr>
              <a:t> “Samarqand”, “</a:t>
            </a:r>
            <a:r>
              <a:rPr lang="en-US" dirty="0" err="1" smtClean="0">
                <a:latin typeface="Times New Roman" pitchFamily="18" charset="0"/>
                <a:cs typeface="Times New Roman" pitchFamily="18" charset="0"/>
              </a:rPr>
              <a:t>Oina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Sadoi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Turkiston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gazetalari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o‘zi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tashkil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Mushtum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jurnalida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qilingan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pic>
        <p:nvPicPr>
          <p:cNvPr id="4" name="Рисунок 3" descr="C:\Users\user\Desktop\Без названия (1).jpg"/>
          <p:cNvPicPr/>
          <p:nvPr/>
        </p:nvPicPr>
        <p:blipFill>
          <a:blip r:embed="rId2"/>
          <a:srcRect l="17058" t="11290" r="17819" b="11936"/>
          <a:stretch>
            <a:fillRect/>
          </a:stretch>
        </p:blipFill>
        <p:spPr bwMode="auto">
          <a:xfrm>
            <a:off x="214282" y="1214422"/>
            <a:ext cx="2357454" cy="385765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176</TotalTime>
  <Words>410</Words>
  <Application>Microsoft Office PowerPoint</Application>
  <PresentationFormat>Экран (4:3)</PresentationFormat>
  <Paragraphs>145</Paragraphs>
  <Slides>15</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15</vt:i4>
      </vt:variant>
    </vt:vector>
  </HeadingPairs>
  <TitlesOfParts>
    <vt:vector size="23" baseType="lpstr">
      <vt:lpstr>Arial</vt:lpstr>
      <vt:lpstr>Calibri</vt:lpstr>
      <vt:lpstr>Franklin Gothic Book</vt:lpstr>
      <vt:lpstr>Franklin Gothic Medium</vt:lpstr>
      <vt:lpstr>Gungsuh</vt:lpstr>
      <vt:lpstr>Times New Roman</vt:lpstr>
      <vt:lpstr>Wingdings 2</vt:lpstr>
      <vt:lpstr>Трек</vt:lpstr>
      <vt:lpstr>Muzrabot tuman  Axborot – kutubxona markazi Axborot bibliografiya bo’limining O‘zbek romanchiligi asoschisi Abdulla Qodiriyga tavalludiga bag’ishlanib “O‘tgan kunlar - qaytmas kunlar” verual Ko’rgazmasi. </vt:lpstr>
      <vt:lpstr>               Abdulla Qodiriy hayoti va ijodi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Muzrabot tuman  Axborot – kutubxona markazi Axborot bibliografiya bo’limining O‘zbek romanchiligi asoschisi Abdulla Qodiriyga tavalludiga bag’ishlanib “O‘tgan kunlar-qaytmas kunlar”   verual ko’rgazmasi.</dc:title>
  <dc:creator>Пользователь</dc:creator>
  <cp:lastModifiedBy>AKT</cp:lastModifiedBy>
  <cp:revision>37</cp:revision>
  <dcterms:created xsi:type="dcterms:W3CDTF">2025-04-14T05:15:12Z</dcterms:created>
  <dcterms:modified xsi:type="dcterms:W3CDTF">2025-04-25T12:16:51Z</dcterms:modified>
</cp:coreProperties>
</file>