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5" d="100"/>
          <a:sy n="65" d="100"/>
        </p:scale>
        <p:origin x="-1452" y="-11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p:bgRef idx="1001">
        <a:schemeClr val="bg1"/>
      </p:bgRef>
    </p:bg>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2286000" y="3124200"/>
            <a:ext cx="6172200" cy="1894362"/>
          </a:xfrm>
        </p:spPr>
        <p:txBody>
          <a:bodyPr/>
          <a:lstStyle>
            <a:lvl1pPr>
              <a:defRPr b="1"/>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bwMode="auto">
          <a:xfrm rot="5400000">
            <a:off x="7764621" y="1174097"/>
            <a:ext cx="2286000" cy="381000"/>
          </a:xfrm>
        </p:spPr>
        <p:txBody>
          <a:bodyPr/>
          <a:lstStyle/>
          <a:p>
            <a:fld id="{5B106E36-FD25-4E2D-B0AA-010F637433A0}" type="datetimeFigureOut">
              <a:rPr lang="ru-RU" smtClean="0"/>
              <a:pPr/>
              <a:t>31.07.2025</a:t>
            </a:fld>
            <a:endParaRPr lang="ru-RU"/>
          </a:p>
        </p:txBody>
      </p:sp>
      <p:sp>
        <p:nvSpPr>
          <p:cNvPr id="17" name="Нижний колонтитул 16"/>
          <p:cNvSpPr>
            <a:spLocks noGrp="1"/>
          </p:cNvSpPr>
          <p:nvPr>
            <p:ph type="ftr" sz="quarter" idx="11"/>
          </p:nvPr>
        </p:nvSpPr>
        <p:spPr bwMode="auto">
          <a:xfrm rot="5400000">
            <a:off x="7077269" y="4181669"/>
            <a:ext cx="3657600" cy="384048"/>
          </a:xfrm>
        </p:spPr>
        <p:txBody>
          <a:bodyPr/>
          <a:lstStyle/>
          <a:p>
            <a:endParaRPr lang="ru-RU"/>
          </a:p>
        </p:txBody>
      </p:sp>
      <p:sp>
        <p:nvSpPr>
          <p:cNvPr id="10" name="Прямоугольник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Прямоугольник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ая соединительная линия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Прямая соединительная линия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Прямая соединительная линия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Прямоугольник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Овал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Овал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Овал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Номер слайда 28"/>
          <p:cNvSpPr>
            <a:spLocks noGrp="1"/>
          </p:cNvSpPr>
          <p:nvPr>
            <p:ph type="sldNum" sz="quarter" idx="12"/>
          </p:nvPr>
        </p:nvSpPr>
        <p:spPr bwMode="auto">
          <a:xfrm>
            <a:off x="1325544" y="4928702"/>
            <a:ext cx="609600" cy="517524"/>
          </a:xfrm>
        </p:spPr>
        <p:txBody>
          <a:bodyPr/>
          <a:lstStyle/>
          <a:p>
            <a:fld id="{725C68B6-61C2-468F-89AB-4B9F7531AA68}"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31.07.2025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676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31.07.2025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8" name="Содержимое 7"/>
          <p:cNvSpPr>
            <a:spLocks noGrp="1"/>
          </p:cNvSpPr>
          <p:nvPr>
            <p:ph sz="quarter" idx="1"/>
          </p:nvPr>
        </p:nvSpPr>
        <p:spPr>
          <a:xfrm>
            <a:off x="457200" y="1600200"/>
            <a:ext cx="7467600" cy="487375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4"/>
          </p:nvPr>
        </p:nvSpPr>
        <p:spPr/>
        <p:txBody>
          <a:bodyPr rtlCol="0"/>
          <a:lstStyle/>
          <a:p>
            <a:fld id="{5B106E36-FD25-4E2D-B0AA-010F637433A0}" type="datetimeFigureOut">
              <a:rPr lang="ru-RU" smtClean="0"/>
              <a:pPr/>
              <a:t>31.07.2025</a:t>
            </a:fld>
            <a:endParaRPr lang="ru-RU"/>
          </a:p>
        </p:txBody>
      </p:sp>
      <p:sp>
        <p:nvSpPr>
          <p:cNvPr id="9" name="Номер слайда 8"/>
          <p:cNvSpPr>
            <a:spLocks noGrp="1"/>
          </p:cNvSpPr>
          <p:nvPr>
            <p:ph type="sldNum" sz="quarter" idx="15"/>
          </p:nvPr>
        </p:nvSpPr>
        <p:spPr/>
        <p:txBody>
          <a:bodyPr rtlCol="0"/>
          <a:lstStyle/>
          <a:p>
            <a:fld id="{725C68B6-61C2-468F-89AB-4B9F7531AA68}" type="slidenum">
              <a:rPr lang="ru-RU" smtClean="0"/>
              <a:pPr/>
              <a:t>‹#›</a:t>
            </a:fld>
            <a:endParaRPr lang="ru-RU"/>
          </a:p>
        </p:txBody>
      </p:sp>
      <p:sp>
        <p:nvSpPr>
          <p:cNvPr id="10" name="Нижний колонтитул 9"/>
          <p:cNvSpPr>
            <a:spLocks noGrp="1"/>
          </p:cNvSpPr>
          <p:nvPr>
            <p:ph type="ftr" sz="quarter" idx="16"/>
          </p:nvPr>
        </p:nvSpPr>
        <p:spPr/>
        <p:txBody>
          <a:bodyPr rtlCol="0"/>
          <a:lstStyle/>
          <a:p>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0" y="2895600"/>
            <a:ext cx="6172200" cy="2053590"/>
          </a:xfrm>
        </p:spPr>
        <p:txBody>
          <a:bodyPr/>
          <a:lstStyle>
            <a:lvl1pPr algn="l">
              <a:buNone/>
              <a:defRPr sz="3000" b="1" cap="small"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bwMode="auto">
          <a:xfrm rot="5400000">
            <a:off x="7763256" y="1170432"/>
            <a:ext cx="2286000" cy="381000"/>
          </a:xfrm>
        </p:spPr>
        <p:txBody>
          <a:bodyPr/>
          <a:lstStyle/>
          <a:p>
            <a:fld id="{5B106E36-FD25-4E2D-B0AA-010F637433A0}" type="datetimeFigureOut">
              <a:rPr lang="ru-RU" smtClean="0"/>
              <a:pPr/>
              <a:t>31.07.2025</a:t>
            </a:fld>
            <a:endParaRPr lang="ru-RU"/>
          </a:p>
        </p:txBody>
      </p:sp>
      <p:sp>
        <p:nvSpPr>
          <p:cNvPr id="5" name="Нижний колонтитул 4"/>
          <p:cNvSpPr>
            <a:spLocks noGrp="1"/>
          </p:cNvSpPr>
          <p:nvPr>
            <p:ph type="ftr" sz="quarter" idx="11"/>
          </p:nvPr>
        </p:nvSpPr>
        <p:spPr bwMode="auto">
          <a:xfrm rot="5400000">
            <a:off x="7077456" y="4178808"/>
            <a:ext cx="3657600" cy="384048"/>
          </a:xfrm>
        </p:spPr>
        <p:txBody>
          <a:bodyPr/>
          <a:lstStyle/>
          <a:p>
            <a:endParaRPr lang="ru-RU"/>
          </a:p>
        </p:txBody>
      </p:sp>
      <p:sp>
        <p:nvSpPr>
          <p:cNvPr id="9" name="Прямоугольник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оугольник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ая соединительная линия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Прямая соединительная линия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Прямая соединительная линия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Прямая соединительная линия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Прямоугольник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Овал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Овал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Овал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Овал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Овал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Прямая соединительная линия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Номер слайда 5"/>
          <p:cNvSpPr>
            <a:spLocks noGrp="1"/>
          </p:cNvSpPr>
          <p:nvPr>
            <p:ph type="sldNum" sz="quarter" idx="12"/>
          </p:nvPr>
        </p:nvSpPr>
        <p:spPr bwMode="auto">
          <a:xfrm>
            <a:off x="1340616" y="4928702"/>
            <a:ext cx="609600" cy="517524"/>
          </a:xfrm>
        </p:spPr>
        <p:txBody>
          <a:bodyPr/>
          <a:lstStyle/>
          <a:p>
            <a:fld id="{725C68B6-61C2-468F-89AB-4B9F7531AA68}" type="slidenum">
              <a:rPr lang="ru-RU" smtClean="0"/>
              <a:pPr/>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pPr/>
              <a:t>31.07.2025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9" name="Содержимое 8"/>
          <p:cNvSpPr>
            <a:spLocks noGrp="1"/>
          </p:cNvSpPr>
          <p:nvPr>
            <p:ph sz="quarter" idx="1"/>
          </p:nvPr>
        </p:nvSpPr>
        <p:spPr>
          <a:xfrm>
            <a:off x="457200"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1" name="Содержимое 10"/>
          <p:cNvSpPr>
            <a:spLocks noGrp="1"/>
          </p:cNvSpPr>
          <p:nvPr>
            <p:ph sz="quarter" idx="2"/>
          </p:nvPr>
        </p:nvSpPr>
        <p:spPr>
          <a:xfrm>
            <a:off x="4270248" y="1600200"/>
            <a:ext cx="3657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7543800" cy="1143000"/>
          </a:xfrm>
        </p:spPr>
        <p:txBody>
          <a:bodyPr anchor="b"/>
          <a:lstStyle>
            <a:lvl1pPr>
              <a:defRPr/>
            </a:lvl1pPr>
          </a:lstStyle>
          <a:p>
            <a:r>
              <a:rPr kumimoji="0" lang="ru-RU" smtClean="0"/>
              <a:t>Образец заголовка</a:t>
            </a:r>
            <a:endParaRPr kumimoji="0" lang="en-US"/>
          </a:p>
        </p:txBody>
      </p:sp>
      <p:sp>
        <p:nvSpPr>
          <p:cNvPr id="7" name="Дата 6"/>
          <p:cNvSpPr>
            <a:spLocks noGrp="1"/>
          </p:cNvSpPr>
          <p:nvPr>
            <p:ph type="dt" sz="half" idx="10"/>
          </p:nvPr>
        </p:nvSpPr>
        <p:spPr/>
        <p:txBody>
          <a:bodyPr/>
          <a:lstStyle/>
          <a:p>
            <a:fld id="{5B106E36-FD25-4E2D-B0AA-010F637433A0}" type="datetimeFigureOut">
              <a:rPr lang="ru-RU" smtClean="0"/>
              <a:pPr/>
              <a:t>31.07.2025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
        <p:nvSpPr>
          <p:cNvPr id="11" name="Содержимое 10"/>
          <p:cNvSpPr>
            <a:spLocks noGrp="1"/>
          </p:cNvSpPr>
          <p:nvPr>
            <p:ph sz="quarter" idx="2"/>
          </p:nvPr>
        </p:nvSpPr>
        <p:spPr>
          <a:xfrm>
            <a:off x="457200"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quarter" idx="4"/>
          </p:nvPr>
        </p:nvSpPr>
        <p:spPr>
          <a:xfrm>
            <a:off x="4371975" y="2362200"/>
            <a:ext cx="3657600" cy="38862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2" name="Текст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
        <p:nvSpPr>
          <p:cNvPr id="14" name="Текст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ru-RU" smtClean="0"/>
              <a:t>Образец текста</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6" name="Дата 5"/>
          <p:cNvSpPr>
            <a:spLocks noGrp="1"/>
          </p:cNvSpPr>
          <p:nvPr>
            <p:ph type="dt" sz="half" idx="10"/>
          </p:nvPr>
        </p:nvSpPr>
        <p:spPr/>
        <p:txBody>
          <a:bodyPr rtlCol="0"/>
          <a:lstStyle/>
          <a:p>
            <a:fld id="{5B106E36-FD25-4E2D-B0AA-010F637433A0}" type="datetimeFigureOut">
              <a:rPr lang="ru-RU" smtClean="0"/>
              <a:pPr/>
              <a:t>31.07.2025</a:t>
            </a:fld>
            <a:endParaRPr lang="ru-RU"/>
          </a:p>
        </p:txBody>
      </p:sp>
      <p:sp>
        <p:nvSpPr>
          <p:cNvPr id="7" name="Номер слайда 6"/>
          <p:cNvSpPr>
            <a:spLocks noGrp="1"/>
          </p:cNvSpPr>
          <p:nvPr>
            <p:ph type="sldNum" sz="quarter" idx="11"/>
          </p:nvPr>
        </p:nvSpPr>
        <p:spPr/>
        <p:txBody>
          <a:bodyPr rtlCol="0"/>
          <a:lstStyle/>
          <a:p>
            <a:fld id="{725C68B6-61C2-468F-89AB-4B9F7531AA68}" type="slidenum">
              <a:rPr lang="ru-RU" smtClean="0"/>
              <a:pPr/>
              <a:t>‹#›</a:t>
            </a:fld>
            <a:endParaRPr lang="ru-RU"/>
          </a:p>
        </p:txBody>
      </p:sp>
      <p:sp>
        <p:nvSpPr>
          <p:cNvPr id="8" name="Нижний колонтитул 7"/>
          <p:cNvSpPr>
            <a:spLocks noGrp="1"/>
          </p:cNvSpPr>
          <p:nvPr>
            <p:ph type="ftr" sz="quarter" idx="12"/>
          </p:nvPr>
        </p:nvSpPr>
        <p:spPr/>
        <p:txBody>
          <a:bodyPr rtlCol="0"/>
          <a:lstStyle/>
          <a:p>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31.07.2025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1"/>
      </p:bgRef>
    </p:bg>
    <p:spTree>
      <p:nvGrpSpPr>
        <p:cNvPr id="1" name=""/>
        <p:cNvGrpSpPr/>
        <p:nvPr/>
      </p:nvGrpSpPr>
      <p:grpSpPr>
        <a:xfrm>
          <a:off x="0" y="0"/>
          <a:ext cx="0" cy="0"/>
          <a:chOff x="0" y="0"/>
          <a:chExt cx="0" cy="0"/>
        </a:xfrm>
      </p:grpSpPr>
      <p:sp>
        <p:nvSpPr>
          <p:cNvPr id="10" name="Прямая соединительная линия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Заголовок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ru-RU" smtClean="0"/>
              <a:t>Образец заголовка</a:t>
            </a:r>
            <a:endParaRPr kumimoji="0" lang="en-US"/>
          </a:p>
        </p:txBody>
      </p:sp>
      <p:sp>
        <p:nvSpPr>
          <p:cNvPr id="3" name="Текст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8" name="Прямая соединительная линия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Прямая соединительная линия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Прямая соединительная линия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оугольник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Прямая соединительная линия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Овал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Содержимое 17"/>
          <p:cNvSpPr>
            <a:spLocks noGrp="1"/>
          </p:cNvSpPr>
          <p:nvPr>
            <p:ph sz="quarter" idx="1"/>
          </p:nvPr>
        </p:nvSpPr>
        <p:spPr>
          <a:xfrm>
            <a:off x="304800" y="274320"/>
            <a:ext cx="5638800" cy="6327648"/>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4"/>
          </p:nvPr>
        </p:nvSpPr>
        <p:spPr/>
        <p:txBody>
          <a:bodyPr rtlCol="0"/>
          <a:lstStyle/>
          <a:p>
            <a:fld id="{5B106E36-FD25-4E2D-B0AA-010F637433A0}" type="datetimeFigureOut">
              <a:rPr lang="ru-RU" smtClean="0"/>
              <a:pPr/>
              <a:t>31.07.2025</a:t>
            </a:fld>
            <a:endParaRPr lang="ru-RU"/>
          </a:p>
        </p:txBody>
      </p:sp>
      <p:sp>
        <p:nvSpPr>
          <p:cNvPr id="22" name="Номер слайда 21"/>
          <p:cNvSpPr>
            <a:spLocks noGrp="1"/>
          </p:cNvSpPr>
          <p:nvPr>
            <p:ph type="sldNum" sz="quarter" idx="15"/>
          </p:nvPr>
        </p:nvSpPr>
        <p:spPr/>
        <p:txBody>
          <a:bodyPr rtlCol="0"/>
          <a:lstStyle/>
          <a:p>
            <a:fld id="{725C68B6-61C2-468F-89AB-4B9F7531AA68}" type="slidenum">
              <a:rPr lang="ru-RU" smtClean="0"/>
              <a:pPr/>
              <a:t>‹#›</a:t>
            </a:fld>
            <a:endParaRPr lang="ru-RU"/>
          </a:p>
        </p:txBody>
      </p:sp>
      <p:sp>
        <p:nvSpPr>
          <p:cNvPr id="23" name="Нижний колонтитул 22"/>
          <p:cNvSpPr>
            <a:spLocks noGrp="1"/>
          </p:cNvSpPr>
          <p:nvPr>
            <p:ph type="ftr" sz="quarter" idx="16"/>
          </p:nvPr>
        </p:nvSpPr>
        <p:spPr/>
        <p:txBody>
          <a:bodyPr rtlCol="0"/>
          <a:lstStyle/>
          <a:p>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ая соединительная линия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Овал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Заголовок 1"/>
          <p:cNvSpPr>
            <a:spLocks noGrp="1"/>
          </p:cNvSpPr>
          <p:nvPr>
            <p:ph type="title"/>
          </p:nvPr>
        </p:nvSpPr>
        <p:spPr>
          <a:xfrm rot="5400000">
            <a:off x="3350133" y="3200400"/>
            <a:ext cx="6309360" cy="457200"/>
          </a:xfrm>
        </p:spPr>
        <p:txBody>
          <a:bodyPr anchor="b"/>
          <a:lstStyle>
            <a:lvl1pPr algn="l">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ru-RU" smtClean="0"/>
              <a:t>Вставка рисунка</a:t>
            </a:r>
            <a:endParaRPr kumimoji="0" lang="en-US" dirty="0"/>
          </a:p>
        </p:txBody>
      </p:sp>
      <p:sp>
        <p:nvSpPr>
          <p:cNvPr id="4" name="Текст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10" name="Прямая соединительная линия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рямоугольник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Прямая соединительная линия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Прямая соединительная линия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Прямая соединительная линия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Дата 16"/>
          <p:cNvSpPr>
            <a:spLocks noGrp="1"/>
          </p:cNvSpPr>
          <p:nvPr>
            <p:ph type="dt" sz="half" idx="10"/>
          </p:nvPr>
        </p:nvSpPr>
        <p:spPr/>
        <p:txBody>
          <a:bodyPr rtlCol="0"/>
          <a:lstStyle/>
          <a:p>
            <a:fld id="{5B106E36-FD25-4E2D-B0AA-010F637433A0}" type="datetimeFigureOut">
              <a:rPr lang="ru-RU" smtClean="0"/>
              <a:pPr/>
              <a:t>31.07.2025</a:t>
            </a:fld>
            <a:endParaRPr lang="ru-RU"/>
          </a:p>
        </p:txBody>
      </p:sp>
      <p:sp>
        <p:nvSpPr>
          <p:cNvPr id="18" name="Номер слайда 17"/>
          <p:cNvSpPr>
            <a:spLocks noGrp="1"/>
          </p:cNvSpPr>
          <p:nvPr>
            <p:ph type="sldNum" sz="quarter" idx="11"/>
          </p:nvPr>
        </p:nvSpPr>
        <p:spPr/>
        <p:txBody>
          <a:bodyPr rtlCol="0"/>
          <a:lstStyle/>
          <a:p>
            <a:fld id="{725C68B6-61C2-468F-89AB-4B9F7531AA68}" type="slidenum">
              <a:rPr lang="ru-RU" smtClean="0"/>
              <a:pPr/>
              <a:t>‹#›</a:t>
            </a:fld>
            <a:endParaRPr lang="ru-RU"/>
          </a:p>
        </p:txBody>
      </p:sp>
      <p:sp>
        <p:nvSpPr>
          <p:cNvPr id="21" name="Нижний колонтитул 20"/>
          <p:cNvSpPr>
            <a:spLocks noGrp="1"/>
          </p:cNvSpPr>
          <p:nvPr>
            <p:ph type="ftr" sz="quarter" idx="12"/>
          </p:nvPr>
        </p:nvSpPr>
        <p:spPr/>
        <p:txBody>
          <a:bodyPr rtlCol="0"/>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Прямая соединительная линия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Заголовок 21"/>
          <p:cNvSpPr>
            <a:spLocks noGrp="1"/>
          </p:cNvSpPr>
          <p:nvPr>
            <p:ph type="title"/>
          </p:nvPr>
        </p:nvSpPr>
        <p:spPr>
          <a:xfrm>
            <a:off x="457200" y="274638"/>
            <a:ext cx="7467600" cy="1143000"/>
          </a:xfrm>
          <a:prstGeom prst="rect">
            <a:avLst/>
          </a:prstGeom>
        </p:spPr>
        <p:txBody>
          <a:bodyPr vert="horz" anchor="b">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5B106E36-FD25-4E2D-B0AA-010F637433A0}" type="datetimeFigureOut">
              <a:rPr lang="ru-RU" smtClean="0"/>
              <a:pPr/>
              <a:t>31.07.2025</a:t>
            </a:fld>
            <a:endParaRPr lang="ru-RU"/>
          </a:p>
        </p:txBody>
      </p:sp>
      <p:sp>
        <p:nvSpPr>
          <p:cNvPr id="3" name="Нижний колонтитул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ru-RU"/>
          </a:p>
        </p:txBody>
      </p:sp>
      <p:sp>
        <p:nvSpPr>
          <p:cNvPr id="7" name="Прямая соединительная линия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рямая соединительная линия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ик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ая соединительная линия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Овал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Номер слайда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4291"/>
            <a:ext cx="7772400" cy="2643206"/>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US" sz="3200" b="1" dirty="0" err="1" smtClean="0">
                <a:latin typeface="Gungsuh" pitchFamily="18" charset="-127"/>
                <a:ea typeface="Gungsuh" pitchFamily="18" charset="-127"/>
                <a:cs typeface="Times New Roman" pitchFamily="18" charset="0"/>
              </a:rPr>
              <a:t>Muzrabot</a:t>
            </a:r>
            <a:r>
              <a:rPr lang="en-US" sz="3200" b="1" dirty="0" smtClean="0">
                <a:latin typeface="Gungsuh" pitchFamily="18" charset="-127"/>
                <a:ea typeface="Gungsuh" pitchFamily="18" charset="-127"/>
                <a:cs typeface="Times New Roman" pitchFamily="18" charset="0"/>
              </a:rPr>
              <a:t> </a:t>
            </a:r>
            <a:r>
              <a:rPr lang="en-US" sz="3200" b="1" dirty="0" err="1" smtClean="0">
                <a:latin typeface="Gungsuh" pitchFamily="18" charset="-127"/>
                <a:ea typeface="Gungsuh" pitchFamily="18" charset="-127"/>
                <a:cs typeface="Times New Roman" pitchFamily="18" charset="0"/>
              </a:rPr>
              <a:t>tuman</a:t>
            </a:r>
            <a:r>
              <a:rPr lang="en-US" sz="3200" b="1" dirty="0" smtClean="0">
                <a:latin typeface="Gungsuh" pitchFamily="18" charset="-127"/>
                <a:ea typeface="Gungsuh" pitchFamily="18" charset="-127"/>
                <a:cs typeface="Times New Roman" pitchFamily="18" charset="0"/>
              </a:rPr>
              <a:t>  </a:t>
            </a:r>
            <a:r>
              <a:rPr lang="en-US" sz="3200" b="1" dirty="0" err="1" smtClean="0">
                <a:latin typeface="Gungsuh" pitchFamily="18" charset="-127"/>
                <a:ea typeface="Gungsuh" pitchFamily="18" charset="-127"/>
                <a:cs typeface="Times New Roman" pitchFamily="18" charset="0"/>
              </a:rPr>
              <a:t>Axborot</a:t>
            </a:r>
            <a:r>
              <a:rPr lang="en-US" sz="3200" b="1" dirty="0" smtClean="0">
                <a:latin typeface="Gungsuh" pitchFamily="18" charset="-127"/>
                <a:ea typeface="Gungsuh" pitchFamily="18" charset="-127"/>
                <a:cs typeface="Times New Roman" pitchFamily="18" charset="0"/>
              </a:rPr>
              <a:t> – </a:t>
            </a:r>
            <a:r>
              <a:rPr lang="en-US" sz="3200" b="1" dirty="0" err="1" smtClean="0">
                <a:latin typeface="Gungsuh" pitchFamily="18" charset="-127"/>
                <a:ea typeface="Gungsuh" pitchFamily="18" charset="-127"/>
                <a:cs typeface="Times New Roman" pitchFamily="18" charset="0"/>
              </a:rPr>
              <a:t>kutubxona</a:t>
            </a:r>
            <a:r>
              <a:rPr lang="en-US" sz="3200" b="1" dirty="0" smtClean="0">
                <a:latin typeface="Gungsuh" pitchFamily="18" charset="-127"/>
                <a:ea typeface="Gungsuh" pitchFamily="18" charset="-127"/>
                <a:cs typeface="Times New Roman" pitchFamily="18" charset="0"/>
              </a:rPr>
              <a:t> </a:t>
            </a:r>
            <a:r>
              <a:rPr lang="en-US" sz="3200" b="1" dirty="0" err="1" smtClean="0">
                <a:latin typeface="Gungsuh" pitchFamily="18" charset="-127"/>
                <a:ea typeface="Gungsuh" pitchFamily="18" charset="-127"/>
                <a:cs typeface="Times New Roman" pitchFamily="18" charset="0"/>
              </a:rPr>
              <a:t>markazi</a:t>
            </a:r>
            <a:r>
              <a:rPr lang="en-US" sz="3200" b="1" dirty="0" smtClean="0">
                <a:latin typeface="Gungsuh" pitchFamily="18" charset="-127"/>
                <a:ea typeface="Gungsuh" pitchFamily="18" charset="-127"/>
                <a:cs typeface="Times New Roman" pitchFamily="18" charset="0"/>
              </a:rPr>
              <a:t> </a:t>
            </a:r>
            <a:r>
              <a:rPr lang="en-US" sz="3200" b="1" dirty="0" err="1" smtClean="0">
                <a:latin typeface="Gungsuh" pitchFamily="18" charset="-127"/>
                <a:ea typeface="Gungsuh" pitchFamily="18" charset="-127"/>
                <a:cs typeface="Times New Roman" pitchFamily="18" charset="0"/>
              </a:rPr>
              <a:t>Axborot</a:t>
            </a:r>
            <a:r>
              <a:rPr lang="en-US" sz="3200" b="1" dirty="0" smtClean="0">
                <a:latin typeface="Gungsuh" pitchFamily="18" charset="-127"/>
                <a:ea typeface="Gungsuh" pitchFamily="18" charset="-127"/>
                <a:cs typeface="Times New Roman" pitchFamily="18" charset="0"/>
              </a:rPr>
              <a:t> </a:t>
            </a:r>
            <a:r>
              <a:rPr lang="en-US" sz="3200" b="1" dirty="0" err="1" smtClean="0">
                <a:latin typeface="Gungsuh" pitchFamily="18" charset="-127"/>
                <a:ea typeface="Gungsuh" pitchFamily="18" charset="-127"/>
                <a:cs typeface="Times New Roman" pitchFamily="18" charset="0"/>
              </a:rPr>
              <a:t>bibliografiya</a:t>
            </a:r>
            <a:r>
              <a:rPr lang="en-US" sz="3200" b="1" dirty="0" smtClean="0">
                <a:latin typeface="Gungsuh" pitchFamily="18" charset="-127"/>
                <a:ea typeface="Gungsuh" pitchFamily="18" charset="-127"/>
                <a:cs typeface="Times New Roman" pitchFamily="18" charset="0"/>
              </a:rPr>
              <a:t> </a:t>
            </a:r>
            <a:r>
              <a:rPr lang="en-US" sz="3200" b="1" dirty="0" err="1" smtClean="0">
                <a:latin typeface="Gungsuh" pitchFamily="18" charset="-127"/>
                <a:ea typeface="Gungsuh" pitchFamily="18" charset="-127"/>
                <a:cs typeface="Times New Roman" pitchFamily="18" charset="0"/>
              </a:rPr>
              <a:t>bo‘limi</a:t>
            </a:r>
            <a:r>
              <a:rPr lang="en-US" sz="3200" b="1" dirty="0" smtClean="0">
                <a:latin typeface="Gungsuh" pitchFamily="18" charset="-127"/>
                <a:ea typeface="Gungsuh" pitchFamily="18" charset="-127"/>
                <a:cs typeface="Times New Roman" pitchFamily="18" charset="0"/>
              </a:rPr>
              <a:t> </a:t>
            </a:r>
            <a:r>
              <a:rPr lang="en-US" sz="3200" b="1" dirty="0" err="1" smtClean="0">
                <a:latin typeface="Gungsuh" pitchFamily="18" charset="-127"/>
                <a:ea typeface="Gungsuh" pitchFamily="18" charset="-127"/>
                <a:cs typeface="Times New Roman" pitchFamily="18" charset="0"/>
              </a:rPr>
              <a:t>yangi</a:t>
            </a:r>
            <a:r>
              <a:rPr lang="en-US" sz="3200" b="1" dirty="0" smtClean="0">
                <a:latin typeface="Gungsuh" pitchFamily="18" charset="-127"/>
                <a:ea typeface="Gungsuh" pitchFamily="18" charset="-127"/>
                <a:cs typeface="Times New Roman" pitchFamily="18" charset="0"/>
              </a:rPr>
              <a:t> </a:t>
            </a:r>
            <a:r>
              <a:rPr lang="en-US" sz="3200" b="1" dirty="0" err="1" smtClean="0">
                <a:latin typeface="Gungsuh" pitchFamily="18" charset="-127"/>
                <a:ea typeface="Gungsuh" pitchFamily="18" charset="-127"/>
                <a:cs typeface="Times New Roman" pitchFamily="18" charset="0"/>
              </a:rPr>
              <a:t>kelgan</a:t>
            </a:r>
            <a:r>
              <a:rPr lang="en-US" sz="3200" b="1" dirty="0" smtClean="0">
                <a:latin typeface="Gungsuh" pitchFamily="18" charset="-127"/>
                <a:ea typeface="Gungsuh" pitchFamily="18" charset="-127"/>
                <a:cs typeface="Times New Roman" pitchFamily="18" charset="0"/>
              </a:rPr>
              <a:t> </a:t>
            </a:r>
            <a:br>
              <a:rPr lang="en-US" sz="3200" b="1" dirty="0" smtClean="0">
                <a:latin typeface="Gungsuh" pitchFamily="18" charset="-127"/>
                <a:ea typeface="Gungsuh" pitchFamily="18" charset="-127"/>
                <a:cs typeface="Times New Roman" pitchFamily="18" charset="0"/>
              </a:rPr>
            </a:br>
            <a:r>
              <a:rPr lang="en-US" sz="3200" b="1" dirty="0" smtClean="0">
                <a:latin typeface="Gungsuh" pitchFamily="18" charset="-127"/>
                <a:ea typeface="Gungsuh" pitchFamily="18" charset="-127"/>
                <a:cs typeface="Times New Roman" pitchFamily="18" charset="0"/>
              </a:rPr>
              <a:t> </a:t>
            </a:r>
            <a:r>
              <a:rPr lang="en-US" sz="3200" dirty="0" smtClean="0">
                <a:latin typeface="Gungsuh" pitchFamily="18" charset="-127"/>
                <a:ea typeface="Gungsuh" pitchFamily="18" charset="-127"/>
              </a:rPr>
              <a:t>O‘LKASHUNOSLIK ADABIYOTLAR</a:t>
            </a:r>
            <a:r>
              <a:rPr lang="ru-RU" sz="3200" dirty="0" smtClean="0">
                <a:latin typeface="Gungsuh" pitchFamily="18" charset="-127"/>
                <a:ea typeface="Gungsuh" pitchFamily="18" charset="-127"/>
              </a:rPr>
              <a:t/>
            </a:r>
            <a:br>
              <a:rPr lang="ru-RU" sz="3200" dirty="0" smtClean="0">
                <a:latin typeface="Gungsuh" pitchFamily="18" charset="-127"/>
                <a:ea typeface="Gungsuh" pitchFamily="18" charset="-127"/>
              </a:rPr>
            </a:br>
            <a:r>
              <a:rPr lang="en-US" sz="3200" b="1" dirty="0" smtClean="0">
                <a:latin typeface="Gungsuh" pitchFamily="18" charset="-127"/>
                <a:ea typeface="Gungsuh" pitchFamily="18" charset="-127"/>
                <a:cs typeface="Times New Roman" pitchFamily="18" charset="0"/>
              </a:rPr>
              <a:t> </a:t>
            </a:r>
            <a:r>
              <a:rPr lang="en-US" sz="3200" b="1" dirty="0" err="1" smtClean="0">
                <a:latin typeface="Gungsuh" pitchFamily="18" charset="-127"/>
                <a:ea typeface="Gungsuh" pitchFamily="18" charset="-127"/>
                <a:cs typeface="Times New Roman" pitchFamily="18" charset="0"/>
              </a:rPr>
              <a:t>verual</a:t>
            </a:r>
            <a:r>
              <a:rPr lang="en-US" sz="3200" b="1" dirty="0" smtClean="0">
                <a:latin typeface="Gungsuh" pitchFamily="18" charset="-127"/>
                <a:ea typeface="Gungsuh" pitchFamily="18" charset="-127"/>
                <a:cs typeface="Times New Roman" pitchFamily="18" charset="0"/>
              </a:rPr>
              <a:t> </a:t>
            </a:r>
            <a:r>
              <a:rPr lang="en-US" sz="3200" dirty="0" err="1" smtClean="0">
                <a:latin typeface="Gungsuh" pitchFamily="18" charset="-127"/>
                <a:ea typeface="Gungsuh" pitchFamily="18" charset="-127"/>
                <a:cs typeface="Times New Roman" pitchFamily="18" charset="0"/>
              </a:rPr>
              <a:t>k</a:t>
            </a:r>
            <a:r>
              <a:rPr lang="en-US" sz="3200" b="1" dirty="0" err="1" smtClean="0">
                <a:latin typeface="Gungsuh" pitchFamily="18" charset="-127"/>
                <a:ea typeface="Gungsuh" pitchFamily="18" charset="-127"/>
                <a:cs typeface="Times New Roman" pitchFamily="18" charset="0"/>
              </a:rPr>
              <a:t>o‘rgazmasi</a:t>
            </a:r>
            <a:r>
              <a:rPr lang="en-US" sz="3200" b="1" dirty="0" smtClean="0">
                <a:latin typeface="Gungsuh" pitchFamily="18" charset="-127"/>
                <a:ea typeface="Gungsuh" pitchFamily="18" charset="-127"/>
                <a:cs typeface="Times New Roman" pitchFamily="18" charset="0"/>
              </a:rPr>
              <a:t>.</a:t>
            </a:r>
            <a:endParaRPr lang="ru-RU" sz="3200" dirty="0">
              <a:latin typeface="Gungsuh" pitchFamily="18" charset="-127"/>
              <a:ea typeface="Gungsuh" pitchFamily="18" charset="-127"/>
            </a:endParaRPr>
          </a:p>
        </p:txBody>
      </p:sp>
      <p:pic>
        <p:nvPicPr>
          <p:cNvPr id="4" name="Рисунок 3"/>
          <p:cNvPicPr/>
          <p:nvPr/>
        </p:nvPicPr>
        <p:blipFill>
          <a:blip r:embed="rId2" cstate="print"/>
          <a:srcRect l="3818" r="7656"/>
          <a:stretch>
            <a:fillRect/>
          </a:stretch>
        </p:blipFill>
        <p:spPr bwMode="auto">
          <a:xfrm>
            <a:off x="357158" y="3143248"/>
            <a:ext cx="1571636" cy="235745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Рисунок 4"/>
          <p:cNvPicPr/>
          <p:nvPr/>
        </p:nvPicPr>
        <p:blipFill>
          <a:blip r:embed="rId3" cstate="print"/>
          <a:srcRect l="9259" t="6944" r="11111" b="2777"/>
          <a:stretch>
            <a:fillRect/>
          </a:stretch>
        </p:blipFill>
        <p:spPr bwMode="auto">
          <a:xfrm>
            <a:off x="2071670" y="4214818"/>
            <a:ext cx="1571636" cy="2357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Рисунок 5"/>
          <p:cNvPicPr/>
          <p:nvPr/>
        </p:nvPicPr>
        <p:blipFill>
          <a:blip r:embed="rId4" cstate="print"/>
          <a:srcRect l="9821" t="8334" r="14609" b="13094"/>
          <a:stretch>
            <a:fillRect/>
          </a:stretch>
        </p:blipFill>
        <p:spPr bwMode="auto">
          <a:xfrm rot="16200000">
            <a:off x="3464710" y="3536158"/>
            <a:ext cx="2286016" cy="15001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Рисунок 6"/>
          <p:cNvPicPr/>
          <p:nvPr/>
        </p:nvPicPr>
        <p:blipFill>
          <a:blip r:embed="rId5" cstate="print"/>
          <a:srcRect l="15385" t="12981" r="13461" b="10576"/>
          <a:stretch>
            <a:fillRect/>
          </a:stretch>
        </p:blipFill>
        <p:spPr bwMode="auto">
          <a:xfrm>
            <a:off x="5572132" y="4214818"/>
            <a:ext cx="1500198" cy="24288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Рисунок 7"/>
          <p:cNvPicPr/>
          <p:nvPr/>
        </p:nvPicPr>
        <p:blipFill>
          <a:blip r:embed="rId6" cstate="print"/>
          <a:srcRect l="17308" t="10096" r="15384" b="12019"/>
          <a:stretch>
            <a:fillRect/>
          </a:stretch>
        </p:blipFill>
        <p:spPr bwMode="auto">
          <a:xfrm>
            <a:off x="7286644" y="3000372"/>
            <a:ext cx="1500198" cy="23574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15328" cy="654032"/>
          </a:xfrm>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uz-Cyrl-UZ" sz="4000" b="1" dirty="0" smtClean="0">
                <a:latin typeface="Gungsuh" pitchFamily="18" charset="-127"/>
                <a:ea typeface="Gungsuh" pitchFamily="18" charset="-127"/>
              </a:rPr>
              <a:t>ШУКРОНА</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286116" y="1142984"/>
            <a:ext cx="5286412" cy="5330968"/>
          </a:xfrm>
        </p:spPr>
        <p:txBody>
          <a:bodyPr>
            <a:normAutofit fontScale="77500" lnSpcReduction="20000"/>
          </a:bodyPr>
          <a:lstStyle/>
          <a:p>
            <a:r>
              <a:rPr lang="ru-RU" b="1" dirty="0" smtClean="0">
                <a:latin typeface="Times New Roman" pitchFamily="18" charset="0"/>
                <a:cs typeface="Times New Roman" pitchFamily="18" charset="0"/>
              </a:rPr>
              <a:t>УЎК</a:t>
            </a:r>
            <a:r>
              <a:rPr lang="uz-Cyrl-UZ" b="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372.893(073)</a:t>
            </a:r>
            <a:endParaRPr lang="ru-RU" dirty="0" smtClean="0">
              <a:latin typeface="Times New Roman" pitchFamily="18" charset="0"/>
              <a:cs typeface="Times New Roman" pitchFamily="18" charset="0"/>
            </a:endParaRPr>
          </a:p>
          <a:p>
            <a:r>
              <a:rPr lang="ru-RU" b="1" dirty="0" smtClean="0">
                <a:latin typeface="Times New Roman" pitchFamily="18" charset="0"/>
                <a:cs typeface="Times New Roman" pitchFamily="18" charset="0"/>
              </a:rPr>
              <a:t>КБК</a:t>
            </a:r>
            <a:r>
              <a:rPr lang="uz-Cyrl-UZ" b="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74.266.3</a:t>
            </a:r>
            <a:endParaRPr lang="ru-RU" dirty="0" smtClean="0">
              <a:latin typeface="Times New Roman" pitchFamily="18" charset="0"/>
              <a:cs typeface="Times New Roman" pitchFamily="18" charset="0"/>
            </a:endParaRPr>
          </a:p>
          <a:p>
            <a:r>
              <a:rPr lang="ru-RU" b="1" dirty="0" smtClean="0">
                <a:latin typeface="Times New Roman" pitchFamily="18" charset="0"/>
                <a:cs typeface="Times New Roman" pitchFamily="18" charset="0"/>
              </a:rPr>
              <a:t>О</a:t>
            </a:r>
            <a:r>
              <a:rPr lang="uz-Cyrl-UZ" b="1" dirty="0" smtClean="0">
                <a:latin typeface="Times New Roman" pitchFamily="18" charset="0"/>
                <a:cs typeface="Times New Roman" pitchFamily="18" charset="0"/>
              </a:rPr>
              <a:t> - </a:t>
            </a:r>
            <a:r>
              <a:rPr lang="ru-RU" b="1" dirty="0" smtClean="0">
                <a:latin typeface="Times New Roman" pitchFamily="18" charset="0"/>
                <a:cs typeface="Times New Roman" pitchFamily="18" charset="0"/>
              </a:rPr>
              <a:t>21</a:t>
            </a:r>
            <a:endParaRPr lang="ru-RU" dirty="0" smtClean="0">
              <a:latin typeface="Times New Roman" pitchFamily="18" charset="0"/>
              <a:cs typeface="Times New Roman" pitchFamily="18" charset="0"/>
            </a:endParaRPr>
          </a:p>
          <a:p>
            <a:r>
              <a:rPr lang="ru-RU" b="1" dirty="0" err="1" smtClean="0">
                <a:latin typeface="Times New Roman" pitchFamily="18" charset="0"/>
                <a:cs typeface="Times New Roman" pitchFamily="18" charset="0"/>
              </a:rPr>
              <a:t>Сафар</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Омон</a:t>
            </a:r>
            <a:r>
              <a:rPr lang="ru-RU" b="1"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r>
              <a:rPr lang="ru-RU" dirty="0" err="1" smtClean="0">
                <a:latin typeface="Times New Roman" pitchFamily="18" charset="0"/>
                <a:cs typeface="Times New Roman" pitchFamily="18" charset="0"/>
              </a:rPr>
              <a:t>Шукрона</a:t>
            </a:r>
            <a:r>
              <a:rPr lang="uz-Cyrl-UZ"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Рубоийлар</a:t>
            </a:r>
            <a:r>
              <a:rPr lang="ru-RU" dirty="0" smtClean="0">
                <a:latin typeface="Times New Roman" pitchFamily="18" charset="0"/>
                <a:cs typeface="Times New Roman" pitchFamily="18" charset="0"/>
              </a:rPr>
              <a:t> / С. </a:t>
            </a:r>
            <a:r>
              <a:rPr lang="ru-RU" dirty="0" err="1" smtClean="0">
                <a:latin typeface="Times New Roman" pitchFamily="18" charset="0"/>
                <a:cs typeface="Times New Roman" pitchFamily="18" charset="0"/>
              </a:rPr>
              <a:t>Омон</a:t>
            </a:r>
            <a:r>
              <a:rPr lang="uz-Cyrl-UZ" dirty="0" smtClean="0">
                <a:latin typeface="Times New Roman" pitchFamily="18" charset="0"/>
                <a:cs typeface="Times New Roman" pitchFamily="18" charset="0"/>
              </a:rPr>
              <a:t>. –  Т</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Тафаккур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нашриёт</a:t>
            </a:r>
            <a:r>
              <a:rPr lang="uz-Cyrl-UZ" dirty="0" smtClean="0">
                <a:latin typeface="Times New Roman" pitchFamily="18" charset="0"/>
                <a:cs typeface="Times New Roman" pitchFamily="18" charset="0"/>
              </a:rPr>
              <a:t>, 201</a:t>
            </a:r>
            <a:r>
              <a:rPr lang="ru-RU" dirty="0" smtClean="0">
                <a:latin typeface="Times New Roman" pitchFamily="18" charset="0"/>
                <a:cs typeface="Times New Roman" pitchFamily="18" charset="0"/>
              </a:rPr>
              <a:t>8</a:t>
            </a:r>
            <a:r>
              <a:rPr lang="uz-Cyrl-UZ" dirty="0" smtClean="0">
                <a:latin typeface="Times New Roman" pitchFamily="18" charset="0"/>
                <a:cs typeface="Times New Roman" pitchFamily="18" charset="0"/>
              </a:rPr>
              <a:t>. – </a:t>
            </a:r>
            <a:r>
              <a:rPr lang="ru-RU" dirty="0" smtClean="0">
                <a:latin typeface="Times New Roman" pitchFamily="18" charset="0"/>
                <a:cs typeface="Times New Roman" pitchFamily="18" charset="0"/>
              </a:rPr>
              <a:t>34  б</a:t>
            </a:r>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r>
              <a:rPr lang="ru-RU" b="1" dirty="0" smtClean="0">
                <a:latin typeface="Times New Roman" pitchFamily="18" charset="0"/>
                <a:cs typeface="Times New Roman" pitchFamily="18" charset="0"/>
              </a:rPr>
              <a:t> </a:t>
            </a:r>
            <a:r>
              <a:rPr lang="uz-Cyrl-UZ" b="1" dirty="0" smtClean="0">
                <a:latin typeface="Times New Roman" pitchFamily="18" charset="0"/>
                <a:cs typeface="Times New Roman" pitchFamily="18" charset="0"/>
              </a:rPr>
              <a:t>ISBN  978-9943-24-149-7</a:t>
            </a:r>
            <a:endParaRPr lang="ru-RU" dirty="0" smtClean="0">
              <a:latin typeface="Times New Roman" pitchFamily="18" charset="0"/>
              <a:cs typeface="Times New Roman" pitchFamily="18" charset="0"/>
            </a:endParaRPr>
          </a:p>
          <a:p>
            <a:r>
              <a:rPr lang="uz-Cyrl-UZ" b="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r>
              <a:rPr lang="uz-Cyrl-UZ" dirty="0" smtClean="0">
                <a:latin typeface="Times New Roman" pitchFamily="18" charset="0"/>
                <a:cs typeface="Times New Roman" pitchFamily="18" charset="0"/>
              </a:rPr>
              <a:t>	Халққа ва Ҳаққа мухаббат, юртга ва сўзга эътиқод, касбга фидойилик, миллуй қадриятларга ҳурмат, улуғ  аждодларга эҳтиром комил иймон ҳосиласидир. Шоирнинг муқаддас динимиз, ҳадиси шариф, сабр, шукур, инсоф –диёнат ҳақидаги бадиий – фалсафий битиклар ўқувчини ҳидоят сари этаклайди. Ижодкорнинг бу туҳфаси китобхонлар қалбини мунаввар этгай, деган умиддамиз.</a:t>
            </a:r>
            <a:endParaRPr lang="ru-RU" dirty="0" smtClean="0">
              <a:latin typeface="Times New Roman" pitchFamily="18" charset="0"/>
              <a:cs typeface="Times New Roman" pitchFamily="18" charset="0"/>
            </a:endParaRPr>
          </a:p>
          <a:p>
            <a:endParaRPr lang="ru-RU" dirty="0"/>
          </a:p>
        </p:txBody>
      </p:sp>
      <p:pic>
        <p:nvPicPr>
          <p:cNvPr id="4" name="Рисунок 3"/>
          <p:cNvPicPr/>
          <p:nvPr/>
        </p:nvPicPr>
        <p:blipFill>
          <a:blip r:embed="rId2" cstate="print"/>
          <a:srcRect l="6194" t="1736" r="3503" b="1736"/>
          <a:stretch>
            <a:fillRect/>
          </a:stretch>
        </p:blipFill>
        <p:spPr bwMode="auto">
          <a:xfrm>
            <a:off x="571472" y="1357298"/>
            <a:ext cx="2643206" cy="4714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582594"/>
          </a:xfrm>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uz-Cyrl-UZ" sz="4000" b="1" dirty="0" smtClean="0">
                <a:latin typeface="Gungsuh" pitchFamily="18" charset="-127"/>
                <a:ea typeface="Gungsuh" pitchFamily="18" charset="-127"/>
              </a:rPr>
              <a:t>АЛАМ</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071802" y="1000108"/>
            <a:ext cx="5572164" cy="5715040"/>
          </a:xfrm>
        </p:spPr>
        <p:txBody>
          <a:bodyPr>
            <a:noAutofit/>
          </a:bodyPr>
          <a:lstStyle/>
          <a:p>
            <a:pPr algn="just"/>
            <a:r>
              <a:rPr lang="uz-Cyrl-UZ" sz="2000" b="1" dirty="0" smtClean="0">
                <a:latin typeface="Times New Roman" pitchFamily="18" charset="0"/>
                <a:cs typeface="Times New Roman" pitchFamily="18" charset="0"/>
              </a:rPr>
              <a:t>О - 21</a:t>
            </a:r>
            <a:endParaRPr lang="ru-RU" sz="2000" dirty="0" smtClean="0">
              <a:latin typeface="Times New Roman" pitchFamily="18" charset="0"/>
              <a:cs typeface="Times New Roman" pitchFamily="18" charset="0"/>
            </a:endParaRPr>
          </a:p>
          <a:p>
            <a:pPr algn="just"/>
            <a:r>
              <a:rPr lang="ru-RU" sz="2000" b="1" dirty="0" err="1" smtClean="0">
                <a:latin typeface="Times New Roman" pitchFamily="18" charset="0"/>
                <a:cs typeface="Times New Roman" pitchFamily="18" charset="0"/>
              </a:rPr>
              <a:t>Сафар</a:t>
            </a:r>
            <a:r>
              <a:rPr lang="ru-RU" sz="2000" b="1" dirty="0" smtClean="0">
                <a:latin typeface="Times New Roman" pitchFamily="18" charset="0"/>
                <a:cs typeface="Times New Roman" pitchFamily="18" charset="0"/>
              </a:rPr>
              <a:t> </a:t>
            </a:r>
            <a:r>
              <a:rPr lang="ru-RU" sz="2000" b="1" dirty="0" err="1" smtClean="0">
                <a:latin typeface="Times New Roman" pitchFamily="18" charset="0"/>
                <a:cs typeface="Times New Roman" pitchFamily="18" charset="0"/>
              </a:rPr>
              <a:t>Омон</a:t>
            </a:r>
            <a:r>
              <a:rPr lang="ru-RU" sz="2000" b="1" dirty="0" smtClean="0">
                <a:latin typeface="Times New Roman" pitchFamily="18" charset="0"/>
                <a:cs typeface="Times New Roman" pitchFamily="18" charset="0"/>
              </a:rPr>
              <a:t>.</a:t>
            </a:r>
            <a:endParaRPr lang="ru-RU" sz="2000" dirty="0" smtClean="0">
              <a:latin typeface="Times New Roman" pitchFamily="18" charset="0"/>
              <a:cs typeface="Times New Roman" pitchFamily="18" charset="0"/>
            </a:endParaRPr>
          </a:p>
          <a:p>
            <a:pPr algn="just"/>
            <a:r>
              <a:rPr lang="ru-RU" sz="2000" dirty="0" err="1" smtClean="0">
                <a:latin typeface="Times New Roman" pitchFamily="18" charset="0"/>
                <a:cs typeface="Times New Roman" pitchFamily="18" charset="0"/>
              </a:rPr>
              <a:t>Алам</a:t>
            </a:r>
            <a:r>
              <a:rPr lang="uz-Cyrl-UZ" sz="2000" dirty="0" smtClean="0">
                <a:latin typeface="Times New Roman" pitchFamily="18" charset="0"/>
                <a:cs typeface="Times New Roman" pitchFamily="18" charset="0"/>
              </a:rPr>
              <a:t>: </a:t>
            </a:r>
            <a:r>
              <a:rPr lang="ru-RU" sz="2000" dirty="0" err="1" smtClean="0">
                <a:latin typeface="Times New Roman" pitchFamily="18" charset="0"/>
                <a:cs typeface="Times New Roman" pitchFamily="18" charset="0"/>
              </a:rPr>
              <a:t>Шеърлар</a:t>
            </a:r>
            <a:r>
              <a:rPr lang="ru-RU" sz="2000" dirty="0" smtClean="0">
                <a:latin typeface="Times New Roman" pitchFamily="18" charset="0"/>
                <a:cs typeface="Times New Roman" pitchFamily="18" charset="0"/>
              </a:rPr>
              <a:t> / С. </a:t>
            </a:r>
            <a:r>
              <a:rPr lang="ru-RU" sz="2000" dirty="0" err="1" smtClean="0">
                <a:latin typeface="Times New Roman" pitchFamily="18" charset="0"/>
                <a:cs typeface="Times New Roman" pitchFamily="18" charset="0"/>
              </a:rPr>
              <a:t>Омон</a:t>
            </a:r>
            <a:r>
              <a:rPr lang="uz-Cyrl-UZ" sz="2000" dirty="0" smtClean="0">
                <a:latin typeface="Times New Roman" pitchFamily="18" charset="0"/>
                <a:cs typeface="Times New Roman" pitchFamily="18" charset="0"/>
              </a:rPr>
              <a:t>. –  Т</a:t>
            </a:r>
            <a:r>
              <a:rPr lang="ru-RU" sz="2000" dirty="0" smtClean="0">
                <a:latin typeface="Times New Roman" pitchFamily="18" charset="0"/>
                <a:cs typeface="Times New Roman" pitchFamily="18" charset="0"/>
              </a:rPr>
              <a:t>.: “ВОРИС </a:t>
            </a:r>
            <a:r>
              <a:rPr lang="ru-RU" sz="2000" dirty="0" err="1" smtClean="0">
                <a:latin typeface="Times New Roman" pitchFamily="18" charset="0"/>
                <a:cs typeface="Times New Roman" pitchFamily="18" charset="0"/>
              </a:rPr>
              <a:t>нашриёти</a:t>
            </a:r>
            <a:r>
              <a:rPr lang="ru-RU" sz="2000" dirty="0" smtClean="0">
                <a:latin typeface="Times New Roman" pitchFamily="18" charset="0"/>
                <a:cs typeface="Times New Roman" pitchFamily="18" charset="0"/>
              </a:rPr>
              <a:t>” МЧЖ</a:t>
            </a:r>
            <a:r>
              <a:rPr lang="uz-Cyrl-UZ" sz="2000" dirty="0" smtClean="0">
                <a:latin typeface="Times New Roman" pitchFamily="18" charset="0"/>
                <a:cs typeface="Times New Roman" pitchFamily="18" charset="0"/>
              </a:rPr>
              <a:t>, 20</a:t>
            </a:r>
            <a:r>
              <a:rPr lang="ru-RU" sz="2000" dirty="0" smtClean="0">
                <a:latin typeface="Times New Roman" pitchFamily="18" charset="0"/>
                <a:cs typeface="Times New Roman" pitchFamily="18" charset="0"/>
              </a:rPr>
              <a:t>07</a:t>
            </a:r>
            <a:r>
              <a:rPr lang="uz-Cyrl-UZ" sz="2000" dirty="0" smtClean="0">
                <a:latin typeface="Times New Roman" pitchFamily="18" charset="0"/>
                <a:cs typeface="Times New Roman" pitchFamily="18" charset="0"/>
              </a:rPr>
              <a:t>. – </a:t>
            </a:r>
            <a:r>
              <a:rPr lang="ru-RU" sz="2000" dirty="0" smtClean="0">
                <a:latin typeface="Times New Roman" pitchFamily="18" charset="0"/>
                <a:cs typeface="Times New Roman" pitchFamily="18" charset="0"/>
              </a:rPr>
              <a:t>47  б</a:t>
            </a:r>
            <a:r>
              <a:rPr lang="uz-Cyrl-UZ" sz="2000" dirty="0" smtClean="0">
                <a:latin typeface="Times New Roman" pitchFamily="18" charset="0"/>
                <a:cs typeface="Times New Roman" pitchFamily="18" charset="0"/>
              </a:rPr>
              <a:t>.                                  </a:t>
            </a:r>
            <a:endParaRPr lang="ru-RU" sz="2000" dirty="0" smtClean="0">
              <a:latin typeface="Times New Roman" pitchFamily="18" charset="0"/>
              <a:cs typeface="Times New Roman" pitchFamily="18" charset="0"/>
            </a:endParaRPr>
          </a:p>
          <a:p>
            <a:pPr algn="just"/>
            <a:r>
              <a:rPr lang="uz-Cyrl-UZ" sz="20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Ижод</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кўнгил</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мулки</a:t>
            </a:r>
            <a:r>
              <a:rPr lang="ru-RU" sz="1800" dirty="0" smtClean="0">
                <a:latin typeface="Times New Roman" pitchFamily="18" charset="0"/>
                <a:cs typeface="Times New Roman" pitchFamily="18" charset="0"/>
              </a:rPr>
              <a:t>, у </a:t>
            </a:r>
            <a:r>
              <a:rPr lang="ru-RU" sz="1800" dirty="0" err="1" smtClean="0">
                <a:latin typeface="Times New Roman" pitchFamily="18" charset="0"/>
                <a:cs typeface="Times New Roman" pitchFamily="18" charset="0"/>
              </a:rPr>
              <a:t>дилда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туғилиб</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дилларда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яшайди</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Ватанга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эл</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юртга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бўлган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садоқат, буюк</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фждодлар</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хотираси</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ёрга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Ҳаққа бўлган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ҳадсиз муҳаббат, ёрқин </a:t>
            </a:r>
            <a:r>
              <a:rPr lang="ru-RU" sz="1800" dirty="0" smtClean="0">
                <a:latin typeface="Times New Roman" pitchFamily="18" charset="0"/>
                <a:cs typeface="Times New Roman" pitchFamily="18" charset="0"/>
              </a:rPr>
              <a:t>ранг </a:t>
            </a:r>
            <a:r>
              <a:rPr lang="ru-RU" sz="1800" dirty="0" err="1" smtClean="0">
                <a:latin typeface="Times New Roman" pitchFamily="18" charset="0"/>
                <a:cs typeface="Times New Roman" pitchFamily="18" charset="0"/>
              </a:rPr>
              <a:t>ва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оҳангларда бетакрор</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ташбеҳлар билан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қорилиб</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фалсафий</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умумлашмаларга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боғланиши истеъдодли</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шоир</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Сафар</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Омон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ижоди</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мундарижасини</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белгилайди</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Ижодкорни</a:t>
            </a:r>
            <a:r>
              <a:rPr lang="ru-RU" sz="1800" dirty="0" smtClean="0">
                <a:latin typeface="Times New Roman" pitchFamily="18" charset="0"/>
                <a:cs typeface="Times New Roman" pitchFamily="18" charset="0"/>
              </a:rPr>
              <a:t> ор, </a:t>
            </a:r>
            <a:r>
              <a:rPr lang="ru-RU" sz="1800" dirty="0" err="1" smtClean="0">
                <a:latin typeface="Times New Roman" pitchFamily="18" charset="0"/>
                <a:cs typeface="Times New Roman" pitchFamily="18" charset="0"/>
              </a:rPr>
              <a:t>ғурур, дард</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армон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алам</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улғайтиради.</a:t>
            </a:r>
            <a:r>
              <a:rPr lang="ru-RU" sz="1800" dirty="0" smtClean="0">
                <a:latin typeface="Times New Roman" pitchFamily="18" charset="0"/>
                <a:cs typeface="Times New Roman" pitchFamily="18" charset="0"/>
              </a:rPr>
              <a:t> Зеро, </a:t>
            </a:r>
            <a:r>
              <a:rPr lang="ru-RU" sz="1800" dirty="0" err="1" smtClean="0">
                <a:latin typeface="Times New Roman" pitchFamily="18" charset="0"/>
                <a:cs typeface="Times New Roman" pitchFamily="18" charset="0"/>
              </a:rPr>
              <a:t>алам</a:t>
            </a:r>
            <a:r>
              <a:rPr lang="ru-RU" sz="1800" dirty="0" smtClean="0">
                <a:latin typeface="Times New Roman" pitchFamily="18" charset="0"/>
                <a:cs typeface="Times New Roman" pitchFamily="18" charset="0"/>
              </a:rPr>
              <a:t> – </a:t>
            </a:r>
            <a:r>
              <a:rPr lang="ru-RU" sz="1800" dirty="0" err="1" smtClean="0">
                <a:latin typeface="Times New Roman" pitchFamily="18" charset="0"/>
                <a:cs typeface="Times New Roman" pitchFamily="18" charset="0"/>
              </a:rPr>
              <a:t>туғ, байроқ, туғролик дегани</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Буюк</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ғурур ва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аламни</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қалбига жо</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этгай</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Шу</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маънода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ҳар бир</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қалбнинг ўз</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маёғ </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алами</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ғурури бўлади</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Мумтоз</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адабиётимизга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ўнлаб</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мисоллар</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келтирилган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Шоирнинг</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бу</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фрмиғони эътиқодли, ғурули ва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муҳаббатга ташна</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қалбингизни нурафшон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этгай</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деган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ниятдамиз</a:t>
            </a:r>
            <a:r>
              <a:rPr lang="ru-RU" sz="1800" dirty="0" smtClean="0">
                <a:latin typeface="Times New Roman" pitchFamily="18" charset="0"/>
                <a:cs typeface="Times New Roman" pitchFamily="18" charset="0"/>
              </a:rPr>
              <a:t>.</a:t>
            </a:r>
          </a:p>
          <a:p>
            <a:pPr algn="just"/>
            <a:endParaRPr lang="ru-RU" sz="2000" dirty="0">
              <a:latin typeface="Times New Roman" pitchFamily="18" charset="0"/>
              <a:cs typeface="Times New Roman" pitchFamily="18" charset="0"/>
            </a:endParaRPr>
          </a:p>
        </p:txBody>
      </p:sp>
      <p:pic>
        <p:nvPicPr>
          <p:cNvPr id="4" name="Рисунок 3"/>
          <p:cNvPicPr/>
          <p:nvPr/>
        </p:nvPicPr>
        <p:blipFill>
          <a:blip r:embed="rId2" cstate="print"/>
          <a:srcRect l="3128" t="3822" r="2907" b="-83"/>
          <a:stretch>
            <a:fillRect/>
          </a:stretch>
        </p:blipFill>
        <p:spPr bwMode="auto">
          <a:xfrm>
            <a:off x="500034" y="1214422"/>
            <a:ext cx="2357454" cy="4643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15328" cy="725470"/>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uz-Cyrl-UZ" sz="4000" b="1" dirty="0" smtClean="0">
                <a:latin typeface="Gungsuh" pitchFamily="18" charset="-127"/>
                <a:ea typeface="Gungsuh" pitchFamily="18" charset="-127"/>
              </a:rPr>
              <a:t>УМИДБАХШ  ОРЗУ</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000364" y="1142984"/>
            <a:ext cx="5572164" cy="5330968"/>
          </a:xfrm>
        </p:spPr>
        <p:txBody>
          <a:bodyPr>
            <a:normAutofit fontScale="85000" lnSpcReduction="20000"/>
          </a:bodyPr>
          <a:lstStyle/>
          <a:p>
            <a:pPr algn="just"/>
            <a:r>
              <a:rPr lang="uz-Cyrl-UZ" b="1" dirty="0" smtClean="0">
                <a:latin typeface="Times New Roman" pitchFamily="18" charset="0"/>
                <a:cs typeface="Times New Roman" pitchFamily="18" charset="0"/>
              </a:rPr>
              <a:t>УЎК: 821.512.133-1</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КБК: 84(5Ў)-5</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Ҳ - 23</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Севинч ҲАМРОЕВА.</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Умидбахш орзу (Шеърлар). –  Термиз: Сурхон – нашр,  2022. – 32  б.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 </a:t>
            </a:r>
            <a:r>
              <a:rPr lang="uz-Cyrl-UZ" b="1" dirty="0" smtClean="0">
                <a:latin typeface="Times New Roman" pitchFamily="18" charset="0"/>
                <a:cs typeface="Times New Roman" pitchFamily="18" charset="0"/>
              </a:rPr>
              <a:t>ISBN  978-993-</a:t>
            </a:r>
            <a:r>
              <a:rPr lang="ru-RU" b="1" dirty="0" smtClean="0">
                <a:latin typeface="Times New Roman" pitchFamily="18" charset="0"/>
                <a:cs typeface="Times New Roman" pitchFamily="18" charset="0"/>
              </a:rPr>
              <a:t>7313-9-4</a:t>
            </a:r>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Инсон</a:t>
            </a:r>
            <a:r>
              <a:rPr lang="ru-RU" dirty="0" smtClean="0">
                <a:latin typeface="Times New Roman" pitchFamily="18" charset="0"/>
                <a:cs typeface="Times New Roman" pitchFamily="18" charset="0"/>
              </a:rPr>
              <a:t> доимо </a:t>
            </a:r>
            <a:r>
              <a:rPr lang="ru-RU" dirty="0" err="1" smtClean="0">
                <a:latin typeface="Times New Roman" pitchFamily="18" charset="0"/>
                <a:cs typeface="Times New Roman" pitchFamily="18" charset="0"/>
              </a:rPr>
              <a:t>орзу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билан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яшайди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Умидбахш</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орзу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унинг</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қалбида завқ </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шавқ иштиёқ, ҳавас, меҳр ва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муҳаббат пайдо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қилади.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туйғулар жўш</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уриб</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шеър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ҳолида оқ қоғозга кўчади</a:t>
            </a:r>
            <a:r>
              <a:rPr lang="ru-RU" dirty="0" smtClean="0">
                <a:latin typeface="Times New Roman" pitchFamily="18" charset="0"/>
                <a:cs typeface="Times New Roman" pitchFamily="18" charset="0"/>
              </a:rPr>
              <a:t>.</a:t>
            </a:r>
          </a:p>
          <a:p>
            <a:pPr algn="just"/>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Ёш</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ижодкор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Севинч</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Ҳамроеванинг шеърларида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ҳам ана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шундай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туйғулар ўз</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ифодасини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топган</a:t>
            </a:r>
            <a:r>
              <a:rPr lang="ru-RU" dirty="0" smtClean="0">
                <a:latin typeface="Times New Roman" pitchFamily="18" charset="0"/>
                <a:cs typeface="Times New Roman" pitchFamily="18" charset="0"/>
              </a:rPr>
              <a:t>.</a:t>
            </a:r>
          </a:p>
          <a:p>
            <a:endParaRPr lang="ru-RU" dirty="0"/>
          </a:p>
        </p:txBody>
      </p:sp>
      <p:pic>
        <p:nvPicPr>
          <p:cNvPr id="4" name="Рисунок 3"/>
          <p:cNvPicPr/>
          <p:nvPr/>
        </p:nvPicPr>
        <p:blipFill>
          <a:blip r:embed="rId2" cstate="print"/>
          <a:srcRect l="8252" t="7326" r="8551" b="2410"/>
          <a:stretch>
            <a:fillRect/>
          </a:stretch>
        </p:blipFill>
        <p:spPr bwMode="auto">
          <a:xfrm>
            <a:off x="500034" y="1357298"/>
            <a:ext cx="2214578" cy="4286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654032"/>
          </a:xfrm>
        </p:spPr>
        <p:style>
          <a:lnRef idx="1">
            <a:schemeClr val="accent4"/>
          </a:lnRef>
          <a:fillRef idx="2">
            <a:schemeClr val="accent4"/>
          </a:fillRef>
          <a:effectRef idx="1">
            <a:schemeClr val="accent4"/>
          </a:effectRef>
          <a:fontRef idx="minor">
            <a:schemeClr val="dk1"/>
          </a:fontRef>
        </p:style>
        <p:txBody>
          <a:bodyPr/>
          <a:lstStyle/>
          <a:p>
            <a:pPr algn="ctr"/>
            <a:r>
              <a:rPr lang="en-US" b="1" dirty="0" smtClean="0">
                <a:latin typeface="Gungsuh" pitchFamily="18" charset="-127"/>
                <a:ea typeface="Gungsuh" pitchFamily="18" charset="-127"/>
              </a:rPr>
              <a:t>BAXTLI BO‘LAMAN</a:t>
            </a:r>
            <a:endParaRPr lang="ru-RU" b="1" dirty="0">
              <a:latin typeface="Gungsuh" pitchFamily="18" charset="-127"/>
              <a:ea typeface="Gungsuh" pitchFamily="18" charset="-127"/>
            </a:endParaRPr>
          </a:p>
        </p:txBody>
      </p:sp>
      <p:sp>
        <p:nvSpPr>
          <p:cNvPr id="3" name="Содержимое 2"/>
          <p:cNvSpPr>
            <a:spLocks noGrp="1"/>
          </p:cNvSpPr>
          <p:nvPr>
            <p:ph sz="quarter" idx="1"/>
          </p:nvPr>
        </p:nvSpPr>
        <p:spPr>
          <a:xfrm>
            <a:off x="3143240" y="1142984"/>
            <a:ext cx="5429288" cy="5330968"/>
          </a:xfrm>
        </p:spPr>
        <p:txBody>
          <a:bodyPr>
            <a:noAutofit/>
          </a:bodyPr>
          <a:lstStyle/>
          <a:p>
            <a:pPr algn="just"/>
            <a:r>
              <a:rPr lang="en-US" sz="1800" b="1" dirty="0" smtClean="0">
                <a:latin typeface="Times New Roman" pitchFamily="18" charset="0"/>
                <a:cs typeface="Times New Roman" pitchFamily="18" charset="0"/>
              </a:rPr>
              <a:t>UO‘K</a:t>
            </a:r>
            <a:r>
              <a:rPr lang="uz-Cyrl-UZ" sz="1800" b="1" dirty="0" smtClean="0">
                <a:latin typeface="Times New Roman" pitchFamily="18" charset="0"/>
                <a:cs typeface="Times New Roman" pitchFamily="18" charset="0"/>
              </a:rPr>
              <a:t>: </a:t>
            </a:r>
            <a:r>
              <a:rPr lang="en-US" sz="1800" b="1" dirty="0" smtClean="0">
                <a:latin typeface="Times New Roman" pitchFamily="18" charset="0"/>
                <a:cs typeface="Times New Roman" pitchFamily="18" charset="0"/>
              </a:rPr>
              <a:t>821.512.133-1</a:t>
            </a:r>
            <a:endParaRPr lang="ru-RU" sz="1800" dirty="0" smtClean="0">
              <a:latin typeface="Times New Roman" pitchFamily="18" charset="0"/>
              <a:cs typeface="Times New Roman" pitchFamily="18" charset="0"/>
            </a:endParaRPr>
          </a:p>
          <a:p>
            <a:pPr algn="just"/>
            <a:r>
              <a:rPr lang="en-US" sz="1800" b="1" dirty="0" smtClean="0">
                <a:latin typeface="Times New Roman" pitchFamily="18" charset="0"/>
                <a:cs typeface="Times New Roman" pitchFamily="18" charset="0"/>
              </a:rPr>
              <a:t>KBK</a:t>
            </a:r>
            <a:r>
              <a:rPr lang="uz-Cyrl-UZ" sz="1800" b="1" dirty="0" smtClean="0">
                <a:latin typeface="Times New Roman" pitchFamily="18" charset="0"/>
                <a:cs typeface="Times New Roman" pitchFamily="18" charset="0"/>
              </a:rPr>
              <a:t>: </a:t>
            </a:r>
            <a:r>
              <a:rPr lang="en-US" sz="1800" b="1" dirty="0" smtClean="0">
                <a:latin typeface="Times New Roman" pitchFamily="18" charset="0"/>
                <a:cs typeface="Times New Roman" pitchFamily="18" charset="0"/>
              </a:rPr>
              <a:t>83.3(5 </a:t>
            </a:r>
            <a:r>
              <a:rPr lang="en-US" sz="1800" b="1" dirty="0" err="1" smtClean="0">
                <a:latin typeface="Times New Roman" pitchFamily="18" charset="0"/>
                <a:cs typeface="Times New Roman" pitchFamily="18" charset="0"/>
              </a:rPr>
              <a:t>O‘zb</a:t>
            </a:r>
            <a:r>
              <a:rPr lang="en-US" sz="1800" b="1" dirty="0" smtClean="0">
                <a:latin typeface="Times New Roman" pitchFamily="18" charset="0"/>
                <a:cs typeface="Times New Roman" pitchFamily="18" charset="0"/>
              </a:rPr>
              <a:t>)</a:t>
            </a:r>
            <a:endParaRPr lang="ru-RU" sz="1800" dirty="0" smtClean="0">
              <a:latin typeface="Times New Roman" pitchFamily="18" charset="0"/>
              <a:cs typeface="Times New Roman" pitchFamily="18" charset="0"/>
            </a:endParaRPr>
          </a:p>
          <a:p>
            <a:pPr algn="just"/>
            <a:r>
              <a:rPr lang="en-US" sz="1800" b="1" dirty="0" smtClean="0">
                <a:latin typeface="Times New Roman" pitchFamily="18" charset="0"/>
                <a:cs typeface="Times New Roman" pitchFamily="18" charset="0"/>
              </a:rPr>
              <a:t>E</a:t>
            </a:r>
            <a:r>
              <a:rPr lang="uz-Cyrl-UZ" sz="1800" b="1" dirty="0" smtClean="0">
                <a:latin typeface="Times New Roman" pitchFamily="18" charset="0"/>
                <a:cs typeface="Times New Roman" pitchFamily="18" charset="0"/>
              </a:rPr>
              <a:t> - </a:t>
            </a:r>
            <a:r>
              <a:rPr lang="en-US" sz="1800" b="1" dirty="0" smtClean="0">
                <a:latin typeface="Times New Roman" pitchFamily="18" charset="0"/>
                <a:cs typeface="Times New Roman" pitchFamily="18" charset="0"/>
              </a:rPr>
              <a:t>99</a:t>
            </a:r>
            <a:endParaRPr lang="ru-RU" sz="1800" dirty="0" smtClean="0">
              <a:latin typeface="Times New Roman" pitchFamily="18" charset="0"/>
              <a:cs typeface="Times New Roman" pitchFamily="18" charset="0"/>
            </a:endParaRPr>
          </a:p>
          <a:p>
            <a:pPr algn="just"/>
            <a:r>
              <a:rPr lang="en-US" sz="1800" b="1" dirty="0" err="1" smtClean="0">
                <a:latin typeface="Times New Roman" pitchFamily="18" charset="0"/>
                <a:cs typeface="Times New Roman" pitchFamily="18" charset="0"/>
              </a:rPr>
              <a:t>Eshquvvatova</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Dildora</a:t>
            </a:r>
            <a:r>
              <a:rPr lang="en-US" sz="1800" b="1" dirty="0" smtClean="0">
                <a:latin typeface="Times New Roman" pitchFamily="18" charset="0"/>
                <a:cs typeface="Times New Roman" pitchFamily="18" charset="0"/>
              </a:rPr>
              <a:t>.</a:t>
            </a:r>
            <a:endParaRPr lang="ru-RU" sz="1800" dirty="0" smtClean="0">
              <a:latin typeface="Times New Roman" pitchFamily="18" charset="0"/>
              <a:cs typeface="Times New Roman" pitchFamily="18" charset="0"/>
            </a:endParaRPr>
          </a:p>
          <a:p>
            <a:pPr algn="just"/>
            <a:r>
              <a:rPr lang="en-US" sz="1800" dirty="0" err="1" smtClean="0">
                <a:latin typeface="Times New Roman" pitchFamily="18" charset="0"/>
                <a:cs typeface="Times New Roman" pitchFamily="18" charset="0"/>
              </a:rPr>
              <a:t>Baxtli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bo‘laman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she’rlar</a:t>
            </a:r>
            <a:r>
              <a:rPr lang="en-US" sz="1800" dirty="0" smtClean="0">
                <a:latin typeface="Times New Roman" pitchFamily="18" charset="0"/>
                <a:cs typeface="Times New Roman" pitchFamily="18" charset="0"/>
              </a:rPr>
              <a:t>). </a:t>
            </a:r>
            <a:r>
              <a:rPr lang="uz-Cyrl-UZ" sz="1800" dirty="0" smtClean="0">
                <a:latin typeface="Times New Roman" pitchFamily="18" charset="0"/>
                <a:cs typeface="Times New Roman" pitchFamily="18" charset="0"/>
              </a:rPr>
              <a:t>–  T</a:t>
            </a:r>
            <a:r>
              <a:rPr lang="en-US" sz="1800" dirty="0" err="1" smtClean="0">
                <a:latin typeface="Times New Roman" pitchFamily="18" charset="0"/>
                <a:cs typeface="Times New Roman" pitchFamily="18" charset="0"/>
              </a:rPr>
              <a:t>ermiz</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Surxon</a:t>
            </a:r>
            <a:r>
              <a:rPr lang="en-US" sz="1800" dirty="0" smtClean="0">
                <a:latin typeface="Times New Roman" pitchFamily="18" charset="0"/>
                <a:cs typeface="Times New Roman" pitchFamily="18" charset="0"/>
              </a:rPr>
              <a:t> – </a:t>
            </a:r>
            <a:r>
              <a:rPr lang="en-US" sz="1800" dirty="0" err="1" smtClean="0">
                <a:latin typeface="Times New Roman" pitchFamily="18" charset="0"/>
                <a:cs typeface="Times New Roman" pitchFamily="18" charset="0"/>
              </a:rPr>
              <a:t>nashr</a:t>
            </a:r>
            <a:r>
              <a:rPr lang="en-US" sz="1800" dirty="0" smtClean="0">
                <a:latin typeface="Times New Roman" pitchFamily="18" charset="0"/>
                <a:cs typeface="Times New Roman" pitchFamily="18" charset="0"/>
              </a:rPr>
              <a:t>, </a:t>
            </a:r>
            <a:r>
              <a:rPr lang="uz-Cyrl-UZ" sz="1800" dirty="0" smtClean="0">
                <a:latin typeface="Times New Roman" pitchFamily="18" charset="0"/>
                <a:cs typeface="Times New Roman" pitchFamily="18" charset="0"/>
              </a:rPr>
              <a:t> 20</a:t>
            </a:r>
            <a:r>
              <a:rPr lang="en-US" sz="1800" dirty="0" smtClean="0">
                <a:latin typeface="Times New Roman" pitchFamily="18" charset="0"/>
                <a:cs typeface="Times New Roman" pitchFamily="18" charset="0"/>
              </a:rPr>
              <a:t>21</a:t>
            </a:r>
            <a:r>
              <a:rPr lang="uz-Cyrl-UZ" sz="1800" dirty="0" smtClean="0">
                <a:latin typeface="Times New Roman" pitchFamily="18" charset="0"/>
                <a:cs typeface="Times New Roman" pitchFamily="18" charset="0"/>
              </a:rPr>
              <a:t>. – </a:t>
            </a:r>
            <a:r>
              <a:rPr lang="en-US" sz="1800" dirty="0" smtClean="0">
                <a:latin typeface="Times New Roman" pitchFamily="18" charset="0"/>
                <a:cs typeface="Times New Roman" pitchFamily="18" charset="0"/>
              </a:rPr>
              <a:t>36  b</a:t>
            </a:r>
            <a:r>
              <a:rPr lang="uz-Cyrl-UZ" sz="1800" dirty="0" smtClean="0">
                <a:latin typeface="Times New Roman" pitchFamily="18" charset="0"/>
                <a:cs typeface="Times New Roman" pitchFamily="18" charset="0"/>
              </a:rPr>
              <a:t>.                                  </a:t>
            </a:r>
            <a:endParaRPr lang="ru-RU" sz="1800" dirty="0" smtClean="0">
              <a:latin typeface="Times New Roman" pitchFamily="18" charset="0"/>
              <a:cs typeface="Times New Roman" pitchFamily="18" charset="0"/>
            </a:endParaRPr>
          </a:p>
          <a:p>
            <a:pPr algn="just"/>
            <a:r>
              <a:rPr lang="uz-Cyrl-UZ" sz="1800" dirty="0" smtClean="0">
                <a:latin typeface="Times New Roman" pitchFamily="18" charset="0"/>
                <a:cs typeface="Times New Roman" pitchFamily="18" charset="0"/>
              </a:rPr>
              <a:t>  </a:t>
            </a:r>
            <a:r>
              <a:rPr lang="uz-Cyrl-UZ" sz="1800" b="1" dirty="0" smtClean="0">
                <a:latin typeface="Times New Roman" pitchFamily="18" charset="0"/>
                <a:cs typeface="Times New Roman" pitchFamily="18" charset="0"/>
              </a:rPr>
              <a:t>ISBN   978-9943-</a:t>
            </a:r>
            <a:r>
              <a:rPr lang="en-US" sz="1800" b="1" dirty="0" smtClean="0">
                <a:latin typeface="Times New Roman" pitchFamily="18" charset="0"/>
                <a:cs typeface="Times New Roman" pitchFamily="18" charset="0"/>
              </a:rPr>
              <a:t>7310-3-5</a:t>
            </a:r>
            <a:endParaRPr lang="ru-RU" sz="1800" dirty="0" smtClean="0">
              <a:latin typeface="Times New Roman" pitchFamily="18" charset="0"/>
              <a:cs typeface="Times New Roman" pitchFamily="18" charset="0"/>
            </a:endParaRPr>
          </a:p>
          <a:p>
            <a:pPr algn="just"/>
            <a:r>
              <a:rPr lang="en-US" sz="1800" b="1"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Baxt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izlagan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ko‘ngil</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hayot</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yo‘lida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qoqiladi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do‘st</a:t>
            </a:r>
            <a:r>
              <a:rPr lang="en-US" sz="1800" dirty="0" smtClean="0">
                <a:latin typeface="Times New Roman" pitchFamily="18" charset="0"/>
                <a:cs typeface="Times New Roman" pitchFamily="18" charset="0"/>
              </a:rPr>
              <a:t> – u </a:t>
            </a:r>
            <a:r>
              <a:rPr lang="en-US" sz="1800" dirty="0" err="1" smtClean="0">
                <a:latin typeface="Times New Roman" pitchFamily="18" charset="0"/>
                <a:cs typeface="Times New Roman" pitchFamily="18" charset="0"/>
              </a:rPr>
              <a:t>yaqinlarga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muhtoj</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bo‘ladi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Sevinch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sog‘inch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shukronalik</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armon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o‘rtasida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sarson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qalb</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tuyg‘ularga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uchragani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uchun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shukronalar</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keltiradi</a:t>
            </a:r>
            <a:r>
              <a:rPr lang="en-US" sz="1800" dirty="0" smtClean="0">
                <a:latin typeface="Times New Roman" pitchFamily="18" charset="0"/>
                <a:cs typeface="Times New Roman" pitchFamily="18" charset="0"/>
              </a:rPr>
              <a:t>. </a:t>
            </a:r>
            <a:endParaRPr lang="ru-RU" sz="1800" dirty="0" smtClean="0">
              <a:latin typeface="Times New Roman" pitchFamily="18" charset="0"/>
              <a:cs typeface="Times New Roman" pitchFamily="18" charset="0"/>
            </a:endParaRPr>
          </a:p>
          <a:p>
            <a:pPr algn="just"/>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Qalbdan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chiqgan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tuyg‘u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qalbga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etib</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boradi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deganlaridek</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ushbu</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kitobdan</a:t>
            </a:r>
            <a:r>
              <a:rPr lang="en-US" sz="1800" dirty="0" smtClean="0">
                <a:latin typeface="Times New Roman" pitchFamily="18" charset="0"/>
                <a:cs typeface="Times New Roman" pitchFamily="18" charset="0"/>
              </a:rPr>
              <a:t> o ‘</a:t>
            </a:r>
            <a:r>
              <a:rPr lang="en-US" sz="1800" dirty="0" err="1" smtClean="0">
                <a:latin typeface="Times New Roman" pitchFamily="18" charset="0"/>
                <a:cs typeface="Times New Roman" pitchFamily="18" charset="0"/>
              </a:rPr>
              <a:t>rin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olgan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she’rlarni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o‘qir</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ekansiz</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yosh</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ijodkorga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qo‘shilib</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sevinasiz</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dardiga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sherik</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bo‘lib</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ta’sirlanasiz</a:t>
            </a:r>
            <a:r>
              <a:rPr lang="en-US" sz="1800" dirty="0" smtClean="0">
                <a:latin typeface="Times New Roman" pitchFamily="18" charset="0"/>
                <a:cs typeface="Times New Roman" pitchFamily="18" charset="0"/>
              </a:rPr>
              <a:t>.</a:t>
            </a:r>
            <a:endParaRPr lang="ru-RU" sz="1800" dirty="0" smtClean="0">
              <a:latin typeface="Times New Roman" pitchFamily="18" charset="0"/>
              <a:cs typeface="Times New Roman" pitchFamily="18" charset="0"/>
            </a:endParaRPr>
          </a:p>
          <a:p>
            <a:pPr algn="just"/>
            <a:r>
              <a:rPr lang="en-US" sz="1800" dirty="0" err="1" smtClean="0">
                <a:latin typeface="Times New Roman" pitchFamily="18" charset="0"/>
                <a:cs typeface="Times New Roman" pitchFamily="18" charset="0"/>
              </a:rPr>
              <a:t>She’rlar</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sizni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befarq</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qoldirmasligidan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umidvormiz</a:t>
            </a:r>
            <a:r>
              <a:rPr lang="en-US" sz="1800" dirty="0" smtClean="0">
                <a:latin typeface="Times New Roman" pitchFamily="18" charset="0"/>
                <a:cs typeface="Times New Roman" pitchFamily="18" charset="0"/>
              </a:rPr>
              <a:t>. </a:t>
            </a:r>
            <a:endParaRPr lang="ru-RU" sz="1800" dirty="0" smtClean="0">
              <a:latin typeface="Times New Roman" pitchFamily="18" charset="0"/>
              <a:cs typeface="Times New Roman" pitchFamily="18" charset="0"/>
            </a:endParaRPr>
          </a:p>
          <a:p>
            <a:pPr algn="just"/>
            <a:r>
              <a:rPr lang="en-US" sz="1800" dirty="0" smtClean="0">
                <a:latin typeface="Times New Roman" pitchFamily="18" charset="0"/>
                <a:cs typeface="Times New Roman" pitchFamily="18" charset="0"/>
              </a:rPr>
              <a:t> </a:t>
            </a:r>
            <a:endParaRPr lang="ru-RU" sz="1800" dirty="0" smtClean="0">
              <a:latin typeface="Times New Roman" pitchFamily="18" charset="0"/>
              <a:cs typeface="Times New Roman" pitchFamily="18" charset="0"/>
            </a:endParaRPr>
          </a:p>
          <a:p>
            <a:endParaRPr lang="ru-RU" sz="1800" dirty="0"/>
          </a:p>
        </p:txBody>
      </p:sp>
      <p:pic>
        <p:nvPicPr>
          <p:cNvPr id="4" name="Рисунок 3"/>
          <p:cNvPicPr/>
          <p:nvPr/>
        </p:nvPicPr>
        <p:blipFill>
          <a:blip r:embed="rId2" cstate="print"/>
          <a:srcRect l="5745" t="2577"/>
          <a:stretch>
            <a:fillRect/>
          </a:stretch>
        </p:blipFill>
        <p:spPr bwMode="auto">
          <a:xfrm>
            <a:off x="500034" y="1643050"/>
            <a:ext cx="2500330" cy="4357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654032"/>
          </a:xfrm>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uz-Cyrl-UZ" sz="4000" b="1" dirty="0" smtClean="0">
                <a:latin typeface="Gungsuh" pitchFamily="18" charset="-127"/>
                <a:ea typeface="Gungsuh" pitchFamily="18" charset="-127"/>
              </a:rPr>
              <a:t>ҲАЁТГА  КУЛИБ  БОҚИНГ</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357554" y="1142984"/>
            <a:ext cx="5286412" cy="5330968"/>
          </a:xfrm>
        </p:spPr>
        <p:txBody>
          <a:bodyPr>
            <a:normAutofit fontScale="85000" lnSpcReduction="20000"/>
          </a:bodyPr>
          <a:lstStyle/>
          <a:p>
            <a:pPr algn="just"/>
            <a:r>
              <a:rPr lang="ru-RU" b="1" dirty="0" smtClean="0">
                <a:latin typeface="Times New Roman" pitchFamily="18" charset="0"/>
                <a:cs typeface="Times New Roman" pitchFamily="18" charset="0"/>
              </a:rPr>
              <a:t> УЎК</a:t>
            </a:r>
            <a:r>
              <a:rPr lang="uz-Cyrl-UZ" b="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002.6(02)</a:t>
            </a:r>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КБК</a:t>
            </a:r>
            <a:r>
              <a:rPr lang="uz-Cyrl-UZ" b="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39.263.2</a:t>
            </a:r>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Ж</a:t>
            </a:r>
            <a:r>
              <a:rPr lang="uz-Cyrl-UZ" b="1" dirty="0" smtClean="0">
                <a:latin typeface="Times New Roman" pitchFamily="18" charset="0"/>
                <a:cs typeface="Times New Roman" pitchFamily="18" charset="0"/>
              </a:rPr>
              <a:t> - </a:t>
            </a:r>
            <a:r>
              <a:rPr lang="ru-RU" b="1" dirty="0" smtClean="0">
                <a:latin typeface="Times New Roman" pitchFamily="18" charset="0"/>
                <a:cs typeface="Times New Roman" pitchFamily="18" charset="0"/>
              </a:rPr>
              <a:t>65</a:t>
            </a:r>
            <a:endParaRPr lang="ru-RU" dirty="0" smtClean="0">
              <a:latin typeface="Times New Roman" pitchFamily="18" charset="0"/>
              <a:cs typeface="Times New Roman" pitchFamily="18" charset="0"/>
            </a:endParaRPr>
          </a:p>
          <a:p>
            <a:pPr algn="just"/>
            <a:r>
              <a:rPr lang="ru-RU" b="1" dirty="0" err="1" smtClean="0">
                <a:latin typeface="Times New Roman" pitchFamily="18" charset="0"/>
                <a:cs typeface="Times New Roman" pitchFamily="18" charset="0"/>
              </a:rPr>
              <a:t>Шахло</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Жабборова</a:t>
            </a:r>
            <a:r>
              <a:rPr lang="ru-RU" b="1"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r>
              <a:rPr lang="ru-RU" dirty="0" err="1" smtClean="0">
                <a:latin typeface="Times New Roman" pitchFamily="18" charset="0"/>
                <a:cs typeface="Times New Roman" pitchFamily="18" charset="0"/>
              </a:rPr>
              <a:t>Ҳаётга кулиб</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боқинг </a:t>
            </a:r>
            <a:r>
              <a:rPr lang="ru-RU"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шеърлар</a:t>
            </a:r>
            <a:r>
              <a:rPr lang="ru-RU" dirty="0" smtClean="0">
                <a:latin typeface="Times New Roman" pitchFamily="18" charset="0"/>
                <a:cs typeface="Times New Roman" pitchFamily="18" charset="0"/>
              </a:rPr>
              <a:t>). </a:t>
            </a:r>
            <a:r>
              <a:rPr lang="uz-Cyrl-UZ" dirty="0" smtClean="0">
                <a:latin typeface="Times New Roman" pitchFamily="18" charset="0"/>
                <a:cs typeface="Times New Roman" pitchFamily="18" charset="0"/>
              </a:rPr>
              <a:t>–  Т</a:t>
            </a:r>
            <a:r>
              <a:rPr lang="ru-RU" dirty="0" err="1" smtClean="0">
                <a:latin typeface="Times New Roman" pitchFamily="18" charset="0"/>
                <a:cs typeface="Times New Roman" pitchFamily="18" charset="0"/>
              </a:rPr>
              <a:t>ермиз</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Тафаккур</a:t>
            </a:r>
            <a:r>
              <a:rPr lang="ru-RU" dirty="0" smtClean="0">
                <a:latin typeface="Times New Roman" pitchFamily="18" charset="0"/>
                <a:cs typeface="Times New Roman" pitchFamily="18" charset="0"/>
              </a:rPr>
              <a:t>” – </a:t>
            </a:r>
            <a:r>
              <a:rPr lang="ru-RU" dirty="0" err="1" smtClean="0">
                <a:latin typeface="Times New Roman" pitchFamily="18" charset="0"/>
                <a:cs typeface="Times New Roman" pitchFamily="18" charset="0"/>
              </a:rPr>
              <a:t>нашриёти</a:t>
            </a:r>
            <a:r>
              <a:rPr lang="ru-RU" dirty="0" smtClean="0">
                <a:latin typeface="Times New Roman" pitchFamily="18" charset="0"/>
                <a:cs typeface="Times New Roman" pitchFamily="18" charset="0"/>
              </a:rPr>
              <a:t>, </a:t>
            </a:r>
            <a:r>
              <a:rPr lang="uz-Cyrl-UZ" dirty="0" smtClean="0">
                <a:latin typeface="Times New Roman" pitchFamily="18" charset="0"/>
                <a:cs typeface="Times New Roman" pitchFamily="18" charset="0"/>
              </a:rPr>
              <a:t> 20</a:t>
            </a:r>
            <a:r>
              <a:rPr lang="ru-RU" dirty="0" smtClean="0">
                <a:latin typeface="Times New Roman" pitchFamily="18" charset="0"/>
                <a:cs typeface="Times New Roman" pitchFamily="18" charset="0"/>
              </a:rPr>
              <a:t>19</a:t>
            </a:r>
            <a:r>
              <a:rPr lang="uz-Cyrl-UZ" dirty="0" smtClean="0">
                <a:latin typeface="Times New Roman" pitchFamily="18" charset="0"/>
                <a:cs typeface="Times New Roman" pitchFamily="18" charset="0"/>
              </a:rPr>
              <a:t>. – </a:t>
            </a:r>
            <a:r>
              <a:rPr lang="ru-RU" dirty="0" smtClean="0">
                <a:latin typeface="Times New Roman" pitchFamily="18" charset="0"/>
                <a:cs typeface="Times New Roman" pitchFamily="18" charset="0"/>
              </a:rPr>
              <a:t>38  б</a:t>
            </a:r>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 </a:t>
            </a:r>
            <a:r>
              <a:rPr lang="uz-Cyrl-UZ" b="1" dirty="0" smtClean="0">
                <a:latin typeface="Times New Roman" pitchFamily="18" charset="0"/>
                <a:cs typeface="Times New Roman" pitchFamily="18" charset="0"/>
              </a:rPr>
              <a:t>ISBN  978-99</a:t>
            </a:r>
            <a:r>
              <a:rPr lang="ru-RU" b="1" dirty="0" smtClean="0">
                <a:latin typeface="Times New Roman" pitchFamily="18" charset="0"/>
                <a:cs typeface="Times New Roman" pitchFamily="18" charset="0"/>
              </a:rPr>
              <a:t>-</a:t>
            </a:r>
            <a:r>
              <a:rPr lang="uz-Cyrl-UZ" b="1" dirty="0" smtClean="0">
                <a:latin typeface="Times New Roman" pitchFamily="18" charset="0"/>
                <a:cs typeface="Times New Roman" pitchFamily="18" charset="0"/>
              </a:rPr>
              <a:t>43-</a:t>
            </a:r>
            <a:r>
              <a:rPr lang="ru-RU" b="1" dirty="0" smtClean="0">
                <a:latin typeface="Times New Roman" pitchFamily="18" charset="0"/>
                <a:cs typeface="Times New Roman" pitchFamily="18" charset="0"/>
              </a:rPr>
              <a:t>24-273-9</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Инсон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кўнгли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кенглик</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истайди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Ўткир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ҳиссиётларга ошно</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бўлиш</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учун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албатта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узоқ ўлкаларга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саёҳат қилиш, кутулмаган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манзараларга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гувоҳ бўлиш</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шрт</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эмас</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атрофдаги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муҳитдан, яқинлр меҳридан, оддий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кўринган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кунлик</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воқеалар билан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қалбни туйғулар </a:t>
            </a:r>
            <a:r>
              <a:rPr lang="ru-RU" dirty="0" smtClean="0">
                <a:latin typeface="Times New Roman" pitchFamily="18" charset="0"/>
                <a:cs typeface="Times New Roman" pitchFamily="18" charset="0"/>
              </a:rPr>
              <a:t>ила </a:t>
            </a:r>
            <a:r>
              <a:rPr lang="ru-RU" dirty="0" err="1" smtClean="0">
                <a:latin typeface="Times New Roman" pitchFamily="18" charset="0"/>
                <a:cs typeface="Times New Roman" pitchFamily="18" charset="0"/>
              </a:rPr>
              <a:t>бойитиш</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мумкин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Ёш</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ижодкор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Шаҳло Жабборованинг</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ушбу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шеърий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тўплами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билан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танишиб</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биз</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айтган</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фикирга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иқрор бўлишингиз</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мумкин</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4" name="Рисунок 3"/>
          <p:cNvPicPr/>
          <p:nvPr/>
        </p:nvPicPr>
        <p:blipFill>
          <a:blip r:embed="rId2" cstate="print"/>
          <a:srcRect l="5966" t="2857" r="5018" b="2381"/>
          <a:stretch>
            <a:fillRect/>
          </a:stretch>
        </p:blipFill>
        <p:spPr bwMode="auto">
          <a:xfrm>
            <a:off x="571472" y="1428736"/>
            <a:ext cx="2571768" cy="4429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725470"/>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uz-Cyrl-UZ" sz="4000" b="1" dirty="0" smtClean="0">
                <a:latin typeface="Gungsuh" pitchFamily="18" charset="-127"/>
                <a:ea typeface="Gungsuh" pitchFamily="18" charset="-127"/>
              </a:rPr>
              <a:t>ИНСОН  ВА  ИЙМОН</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143240" y="1214422"/>
            <a:ext cx="5429288" cy="5259530"/>
          </a:xfrm>
        </p:spPr>
        <p:txBody>
          <a:bodyPr>
            <a:normAutofit fontScale="70000" lnSpcReduction="20000"/>
          </a:bodyPr>
          <a:lstStyle/>
          <a:p>
            <a:pPr algn="just"/>
            <a:r>
              <a:rPr lang="ru-RU" sz="2600" b="1" dirty="0" smtClean="0">
                <a:latin typeface="Times New Roman" pitchFamily="18" charset="0"/>
                <a:cs typeface="Times New Roman" pitchFamily="18" charset="0"/>
              </a:rPr>
              <a:t>УЎК</a:t>
            </a:r>
            <a:r>
              <a:rPr lang="uz-Cyrl-UZ" sz="2600" b="1" dirty="0" smtClean="0">
                <a:latin typeface="Times New Roman" pitchFamily="18" charset="0"/>
                <a:cs typeface="Times New Roman" pitchFamily="18" charset="0"/>
              </a:rPr>
              <a:t>: </a:t>
            </a:r>
            <a:r>
              <a:rPr lang="ru-RU" sz="2600" b="1" dirty="0" smtClean="0">
                <a:latin typeface="Times New Roman" pitchFamily="18" charset="0"/>
                <a:cs typeface="Times New Roman" pitchFamily="18" charset="0"/>
              </a:rPr>
              <a:t>821.512.133-1</a:t>
            </a:r>
            <a:endParaRPr lang="ru-RU" sz="2600" dirty="0" smtClean="0">
              <a:latin typeface="Times New Roman" pitchFamily="18" charset="0"/>
              <a:cs typeface="Times New Roman" pitchFamily="18" charset="0"/>
            </a:endParaRPr>
          </a:p>
          <a:p>
            <a:pPr algn="just"/>
            <a:r>
              <a:rPr lang="ru-RU" sz="2600" b="1" dirty="0" smtClean="0">
                <a:latin typeface="Times New Roman" pitchFamily="18" charset="0"/>
                <a:cs typeface="Times New Roman" pitchFamily="18" charset="0"/>
              </a:rPr>
              <a:t>КБК</a:t>
            </a:r>
            <a:r>
              <a:rPr lang="uz-Cyrl-UZ" sz="2600" b="1" dirty="0" smtClean="0">
                <a:latin typeface="Times New Roman" pitchFamily="18" charset="0"/>
                <a:cs typeface="Times New Roman" pitchFamily="18" charset="0"/>
              </a:rPr>
              <a:t>: </a:t>
            </a:r>
            <a:r>
              <a:rPr lang="ru-RU" sz="2600" b="1" dirty="0" smtClean="0">
                <a:latin typeface="Times New Roman" pitchFamily="18" charset="0"/>
                <a:cs typeface="Times New Roman" pitchFamily="18" charset="0"/>
              </a:rPr>
              <a:t>84(5Ў)6</a:t>
            </a:r>
            <a:endParaRPr lang="ru-RU" sz="2600" dirty="0" smtClean="0">
              <a:latin typeface="Times New Roman" pitchFamily="18" charset="0"/>
              <a:cs typeface="Times New Roman" pitchFamily="18" charset="0"/>
            </a:endParaRPr>
          </a:p>
          <a:p>
            <a:pPr algn="just"/>
            <a:r>
              <a:rPr lang="ru-RU" sz="2600" b="1" dirty="0" smtClean="0">
                <a:latin typeface="Times New Roman" pitchFamily="18" charset="0"/>
                <a:cs typeface="Times New Roman" pitchFamily="18" charset="0"/>
              </a:rPr>
              <a:t>К</a:t>
            </a:r>
            <a:r>
              <a:rPr lang="uz-Cyrl-UZ" sz="2600" b="1" dirty="0" smtClean="0">
                <a:latin typeface="Times New Roman" pitchFamily="18" charset="0"/>
                <a:cs typeface="Times New Roman" pitchFamily="18" charset="0"/>
              </a:rPr>
              <a:t> - </a:t>
            </a:r>
            <a:r>
              <a:rPr lang="ru-RU" sz="2600" b="1" dirty="0" smtClean="0">
                <a:latin typeface="Times New Roman" pitchFamily="18" charset="0"/>
                <a:cs typeface="Times New Roman" pitchFamily="18" charset="0"/>
              </a:rPr>
              <a:t>88</a:t>
            </a:r>
            <a:endParaRPr lang="ru-RU" sz="2600" dirty="0" smtClean="0">
              <a:latin typeface="Times New Roman" pitchFamily="18" charset="0"/>
              <a:cs typeface="Times New Roman" pitchFamily="18" charset="0"/>
            </a:endParaRPr>
          </a:p>
          <a:p>
            <a:pPr algn="just"/>
            <a:r>
              <a:rPr lang="ru-RU" sz="2600" b="1" dirty="0" err="1" smtClean="0">
                <a:latin typeface="Times New Roman" pitchFamily="18" charset="0"/>
                <a:cs typeface="Times New Roman" pitchFamily="18" charset="0"/>
              </a:rPr>
              <a:t>Сулаймон</a:t>
            </a:r>
            <a:r>
              <a:rPr lang="ru-RU" sz="2600" b="1" dirty="0" smtClean="0">
                <a:latin typeface="Times New Roman" pitchFamily="18" charset="0"/>
                <a:cs typeface="Times New Roman" pitchFamily="18" charset="0"/>
              </a:rPr>
              <a:t> </a:t>
            </a:r>
            <a:r>
              <a:rPr lang="ru-RU" sz="2600" b="1" dirty="0" err="1" smtClean="0">
                <a:latin typeface="Times New Roman" pitchFamily="18" charset="0"/>
                <a:cs typeface="Times New Roman" pitchFamily="18" charset="0"/>
              </a:rPr>
              <a:t>Қўзиев.</a:t>
            </a:r>
            <a:endParaRPr lang="ru-RU" sz="2600" dirty="0" smtClean="0">
              <a:latin typeface="Times New Roman" pitchFamily="18" charset="0"/>
              <a:cs typeface="Times New Roman" pitchFamily="18" charset="0"/>
            </a:endParaRPr>
          </a:p>
          <a:p>
            <a:pPr algn="just"/>
            <a:r>
              <a:rPr lang="ru-RU" sz="2600" dirty="0" smtClean="0">
                <a:latin typeface="Times New Roman" pitchFamily="18" charset="0"/>
                <a:cs typeface="Times New Roman" pitchFamily="18" charset="0"/>
              </a:rPr>
              <a:t>“</a:t>
            </a:r>
            <a:r>
              <a:rPr lang="ru-RU" sz="2600" dirty="0" err="1" smtClean="0">
                <a:latin typeface="Times New Roman" pitchFamily="18" charset="0"/>
                <a:cs typeface="Times New Roman" pitchFamily="18" charset="0"/>
              </a:rPr>
              <a:t>Инсон</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ва</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иймон</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Шеърлар</a:t>
            </a:r>
            <a:r>
              <a:rPr lang="ru-RU" sz="2600" dirty="0" smtClean="0">
                <a:latin typeface="Times New Roman" pitchFamily="18" charset="0"/>
                <a:cs typeface="Times New Roman" pitchFamily="18" charset="0"/>
              </a:rPr>
              <a:t>). </a:t>
            </a:r>
            <a:r>
              <a:rPr lang="uz-Cyrl-UZ" sz="2600" dirty="0" smtClean="0">
                <a:latin typeface="Times New Roman" pitchFamily="18" charset="0"/>
                <a:cs typeface="Times New Roman" pitchFamily="18" charset="0"/>
              </a:rPr>
              <a:t>–  Т</a:t>
            </a:r>
            <a:r>
              <a:rPr lang="ru-RU" sz="2600" dirty="0" err="1" smtClean="0">
                <a:latin typeface="Times New Roman" pitchFamily="18" charset="0"/>
                <a:cs typeface="Times New Roman" pitchFamily="18" charset="0"/>
              </a:rPr>
              <a:t>ермиз</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Сурхон</a:t>
            </a:r>
            <a:r>
              <a:rPr lang="ru-RU" sz="2600" dirty="0" smtClean="0">
                <a:latin typeface="Times New Roman" pitchFamily="18" charset="0"/>
                <a:cs typeface="Times New Roman" pitchFamily="18" charset="0"/>
              </a:rPr>
              <a:t> - </a:t>
            </a:r>
            <a:r>
              <a:rPr lang="ru-RU" sz="2600" dirty="0" err="1" smtClean="0">
                <a:latin typeface="Times New Roman" pitchFamily="18" charset="0"/>
                <a:cs typeface="Times New Roman" pitchFamily="18" charset="0"/>
              </a:rPr>
              <a:t>нашр</a:t>
            </a:r>
            <a:r>
              <a:rPr lang="ru-RU" sz="2600" dirty="0" smtClean="0">
                <a:latin typeface="Times New Roman" pitchFamily="18" charset="0"/>
                <a:cs typeface="Times New Roman" pitchFamily="18" charset="0"/>
              </a:rPr>
              <a:t>” – </a:t>
            </a:r>
            <a:r>
              <a:rPr lang="ru-RU" sz="2600" dirty="0" err="1" smtClean="0">
                <a:latin typeface="Times New Roman" pitchFamily="18" charset="0"/>
                <a:cs typeface="Times New Roman" pitchFamily="18" charset="0"/>
              </a:rPr>
              <a:t>нашриёти</a:t>
            </a:r>
            <a:r>
              <a:rPr lang="ru-RU" sz="2600" dirty="0" smtClean="0">
                <a:latin typeface="Times New Roman" pitchFamily="18" charset="0"/>
                <a:cs typeface="Times New Roman" pitchFamily="18" charset="0"/>
              </a:rPr>
              <a:t>, </a:t>
            </a:r>
            <a:r>
              <a:rPr lang="uz-Cyrl-UZ" sz="2600" dirty="0" smtClean="0">
                <a:latin typeface="Times New Roman" pitchFamily="18" charset="0"/>
                <a:cs typeface="Times New Roman" pitchFamily="18" charset="0"/>
              </a:rPr>
              <a:t> 20</a:t>
            </a:r>
            <a:r>
              <a:rPr lang="ru-RU" sz="2600" dirty="0" smtClean="0">
                <a:latin typeface="Times New Roman" pitchFamily="18" charset="0"/>
                <a:cs typeface="Times New Roman" pitchFamily="18" charset="0"/>
              </a:rPr>
              <a:t>18</a:t>
            </a:r>
            <a:r>
              <a:rPr lang="uz-Cyrl-UZ" sz="2600" dirty="0" smtClean="0">
                <a:latin typeface="Times New Roman" pitchFamily="18" charset="0"/>
                <a:cs typeface="Times New Roman" pitchFamily="18" charset="0"/>
              </a:rPr>
              <a:t>. – </a:t>
            </a:r>
            <a:r>
              <a:rPr lang="ru-RU" sz="2600" dirty="0" smtClean="0">
                <a:latin typeface="Times New Roman" pitchFamily="18" charset="0"/>
                <a:cs typeface="Times New Roman" pitchFamily="18" charset="0"/>
              </a:rPr>
              <a:t>200  б</a:t>
            </a:r>
            <a:r>
              <a:rPr lang="uz-Cyrl-UZ" sz="2600" dirty="0" smtClean="0">
                <a:latin typeface="Times New Roman" pitchFamily="18" charset="0"/>
                <a:cs typeface="Times New Roman" pitchFamily="18" charset="0"/>
              </a:rPr>
              <a:t>.                                  </a:t>
            </a:r>
            <a:endParaRPr lang="ru-RU" sz="2600" dirty="0" smtClean="0">
              <a:latin typeface="Times New Roman" pitchFamily="18" charset="0"/>
              <a:cs typeface="Times New Roman" pitchFamily="18" charset="0"/>
            </a:endParaRPr>
          </a:p>
          <a:p>
            <a:pPr algn="just"/>
            <a:r>
              <a:rPr lang="uz-Cyrl-UZ" sz="2800" b="1" dirty="0" smtClean="0">
                <a:latin typeface="Times New Roman" pitchFamily="18" charset="0"/>
                <a:cs typeface="Times New Roman" pitchFamily="18" charset="0"/>
              </a:rPr>
              <a:t>ISBN   </a:t>
            </a:r>
            <a:r>
              <a:rPr lang="uz-Cyrl-UZ" sz="2600" b="1" dirty="0" smtClean="0">
                <a:latin typeface="Times New Roman" pitchFamily="18" charset="0"/>
                <a:cs typeface="Times New Roman" pitchFamily="18" charset="0"/>
              </a:rPr>
              <a:t>978-9943-</a:t>
            </a:r>
            <a:r>
              <a:rPr lang="ru-RU" sz="2600" b="1" dirty="0" smtClean="0">
                <a:latin typeface="Times New Roman" pitchFamily="18" charset="0"/>
                <a:cs typeface="Times New Roman" pitchFamily="18" charset="0"/>
              </a:rPr>
              <a:t>5277-9-9</a:t>
            </a:r>
            <a:endParaRPr lang="ru-RU" sz="2600" dirty="0" smtClean="0">
              <a:latin typeface="Times New Roman" pitchFamily="18" charset="0"/>
              <a:cs typeface="Times New Roman" pitchFamily="18" charset="0"/>
            </a:endParaRPr>
          </a:p>
          <a:p>
            <a:pPr algn="just"/>
            <a:r>
              <a:rPr lang="ru-RU" sz="2600" b="1" dirty="0" smtClean="0">
                <a:latin typeface="Times New Roman" pitchFamily="18" charset="0"/>
                <a:cs typeface="Times New Roman" pitchFamily="18" charset="0"/>
              </a:rPr>
              <a:t> </a:t>
            </a:r>
            <a:endParaRPr lang="ru-RU" sz="2600" dirty="0" smtClean="0">
              <a:latin typeface="Times New Roman" pitchFamily="18" charset="0"/>
              <a:cs typeface="Times New Roman" pitchFamily="18" charset="0"/>
            </a:endParaRPr>
          </a:p>
          <a:p>
            <a:pPr algn="just"/>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Ҳаёт сўқмоқларида </a:t>
            </a:r>
            <a:r>
              <a:rPr lang="ru-RU" sz="2600" dirty="0" smtClean="0">
                <a:latin typeface="Times New Roman" pitchFamily="18" charset="0"/>
                <a:cs typeface="Times New Roman" pitchFamily="18" charset="0"/>
              </a:rPr>
              <a:t>из </a:t>
            </a:r>
            <a:r>
              <a:rPr lang="ru-RU" sz="2600" dirty="0" err="1" smtClean="0">
                <a:latin typeface="Times New Roman" pitchFamily="18" charset="0"/>
                <a:cs typeface="Times New Roman" pitchFamily="18" charset="0"/>
              </a:rPr>
              <a:t>қолдириб яшаш</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умр</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довонларини</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яхши</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амаллар</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билан</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безаш</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инсонга</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хос</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фазилат</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Марҳум шоир</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Сулаймон</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Қўзиев ҳам юракка</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яқин шеърлари</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самимий</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ва</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дилкаш</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сатрлари</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билан</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ўз</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сўзини</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айтиб</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кетган</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ижодкорлардан</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Унинг</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шеърларида</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ийман</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ва</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инсон</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фалсафаси</a:t>
            </a:r>
            <a:r>
              <a:rPr lang="ru-RU" sz="2600" dirty="0" smtClean="0">
                <a:latin typeface="Times New Roman" pitchFamily="18" charset="0"/>
                <a:cs typeface="Times New Roman" pitchFamily="18" charset="0"/>
              </a:rPr>
              <a:t> бор, </a:t>
            </a:r>
            <a:r>
              <a:rPr lang="ru-RU" sz="2600" dirty="0" err="1" smtClean="0">
                <a:latin typeface="Times New Roman" pitchFamily="18" charset="0"/>
                <a:cs typeface="Times New Roman" pitchFamily="18" charset="0"/>
              </a:rPr>
              <a:t>ҳикматга йўғрилган сатрлар</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сизни</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ҳидоятга бошлайди</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Шоир</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ижододан</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тартиб</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берилган</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ушбу</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тўпламдаги</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кўнгил</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битиклари</a:t>
            </a:r>
            <a:r>
              <a:rPr lang="ru-RU" sz="2600" dirty="0" smtClean="0">
                <a:latin typeface="Times New Roman" pitchFamily="18" charset="0"/>
                <a:cs typeface="Times New Roman" pitchFamily="18" charset="0"/>
              </a:rPr>
              <a:t> </a:t>
            </a:r>
            <a:r>
              <a:rPr lang="ru-RU" sz="2600" dirty="0" err="1" smtClean="0">
                <a:latin typeface="Times New Roman" pitchFamily="18" charset="0"/>
                <a:cs typeface="Times New Roman" pitchFamily="18" charset="0"/>
              </a:rPr>
              <a:t>ҳам ўқувчиларни бефарқ қолдирмаслигидан умидвормиз</a:t>
            </a:r>
            <a:r>
              <a:rPr lang="ru-RU" sz="2600" dirty="0" smtClean="0">
                <a:latin typeface="Times New Roman" pitchFamily="18" charset="0"/>
                <a:cs typeface="Times New Roman" pitchFamily="18" charset="0"/>
              </a:rPr>
              <a:t>.</a:t>
            </a:r>
          </a:p>
          <a:p>
            <a:pPr algn="just"/>
            <a:r>
              <a:rPr lang="ru-RU" sz="2600" dirty="0" smtClean="0">
                <a:latin typeface="Times New Roman" pitchFamily="18" charset="0"/>
                <a:cs typeface="Times New Roman" pitchFamily="18" charset="0"/>
              </a:rPr>
              <a:t> </a:t>
            </a:r>
          </a:p>
          <a:p>
            <a:endParaRPr lang="ru-RU" dirty="0"/>
          </a:p>
        </p:txBody>
      </p:sp>
      <p:pic>
        <p:nvPicPr>
          <p:cNvPr id="4" name="Рисунок 3"/>
          <p:cNvPicPr/>
          <p:nvPr/>
        </p:nvPicPr>
        <p:blipFill>
          <a:blip r:embed="rId2" cstate="print"/>
          <a:srcRect l="7595" t="2222" r="8424" b="4688"/>
          <a:stretch>
            <a:fillRect/>
          </a:stretch>
        </p:blipFill>
        <p:spPr bwMode="auto">
          <a:xfrm>
            <a:off x="571472" y="1357298"/>
            <a:ext cx="2428892" cy="4286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725470"/>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uz-Cyrl-UZ" sz="4000" b="1" dirty="0" smtClean="0">
                <a:latin typeface="Gungsuh" pitchFamily="18" charset="-127"/>
                <a:ea typeface="Gungsuh" pitchFamily="18" charset="-127"/>
              </a:rPr>
              <a:t>СИЗ  КЕЛАСИЗ</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286116" y="1214422"/>
            <a:ext cx="5357850" cy="5259530"/>
          </a:xfrm>
        </p:spPr>
        <p:txBody>
          <a:bodyPr>
            <a:normAutofit fontScale="62500" lnSpcReduction="20000"/>
          </a:bodyPr>
          <a:lstStyle/>
          <a:p>
            <a:pPr algn="just"/>
            <a:r>
              <a:rPr lang="ru-RU" sz="2900" b="1" dirty="0" smtClean="0">
                <a:latin typeface="Times New Roman" pitchFamily="18" charset="0"/>
                <a:cs typeface="Times New Roman" pitchFamily="18" charset="0"/>
              </a:rPr>
              <a:t>УЎК</a:t>
            </a:r>
            <a:r>
              <a:rPr lang="uz-Cyrl-UZ" sz="2900" b="1" dirty="0" smtClean="0">
                <a:latin typeface="Times New Roman" pitchFamily="18" charset="0"/>
                <a:cs typeface="Times New Roman" pitchFamily="18" charset="0"/>
              </a:rPr>
              <a:t>: </a:t>
            </a:r>
            <a:r>
              <a:rPr lang="ru-RU" sz="2900" b="1" dirty="0" smtClean="0">
                <a:latin typeface="Times New Roman" pitchFamily="18" charset="0"/>
                <a:cs typeface="Times New Roman" pitchFamily="18" charset="0"/>
              </a:rPr>
              <a:t>821.512.133</a:t>
            </a:r>
            <a:endParaRPr lang="ru-RU" sz="2900" dirty="0" smtClean="0">
              <a:latin typeface="Times New Roman" pitchFamily="18" charset="0"/>
              <a:cs typeface="Times New Roman" pitchFamily="18" charset="0"/>
            </a:endParaRPr>
          </a:p>
          <a:p>
            <a:pPr algn="just"/>
            <a:r>
              <a:rPr lang="ru-RU" sz="2900" b="1" dirty="0" smtClean="0">
                <a:latin typeface="Times New Roman" pitchFamily="18" charset="0"/>
                <a:cs typeface="Times New Roman" pitchFamily="18" charset="0"/>
              </a:rPr>
              <a:t>КБК</a:t>
            </a:r>
            <a:r>
              <a:rPr lang="uz-Cyrl-UZ" sz="2900" b="1" dirty="0" smtClean="0">
                <a:latin typeface="Times New Roman" pitchFamily="18" charset="0"/>
                <a:cs typeface="Times New Roman" pitchFamily="18" charset="0"/>
              </a:rPr>
              <a:t>: </a:t>
            </a:r>
            <a:r>
              <a:rPr lang="ru-RU" sz="2900" b="1" dirty="0" smtClean="0">
                <a:latin typeface="Times New Roman" pitchFamily="18" charset="0"/>
                <a:cs typeface="Times New Roman" pitchFamily="18" charset="0"/>
              </a:rPr>
              <a:t>76.298.1</a:t>
            </a:r>
            <a:endParaRPr lang="ru-RU" sz="2900" dirty="0" smtClean="0">
              <a:latin typeface="Times New Roman" pitchFamily="18" charset="0"/>
              <a:cs typeface="Times New Roman" pitchFamily="18" charset="0"/>
            </a:endParaRPr>
          </a:p>
          <a:p>
            <a:pPr algn="just"/>
            <a:r>
              <a:rPr lang="ru-RU" sz="2900" b="1" dirty="0" smtClean="0">
                <a:latin typeface="Times New Roman" pitchFamily="18" charset="0"/>
                <a:cs typeface="Times New Roman" pitchFamily="18" charset="0"/>
              </a:rPr>
              <a:t>М</a:t>
            </a:r>
            <a:r>
              <a:rPr lang="uz-Cyrl-UZ" sz="2900" b="1" dirty="0" smtClean="0">
                <a:latin typeface="Times New Roman" pitchFamily="18" charset="0"/>
                <a:cs typeface="Times New Roman" pitchFamily="18" charset="0"/>
              </a:rPr>
              <a:t> - </a:t>
            </a:r>
            <a:r>
              <a:rPr lang="ru-RU" sz="2900" b="1" dirty="0" smtClean="0">
                <a:latin typeface="Times New Roman" pitchFamily="18" charset="0"/>
                <a:cs typeface="Times New Roman" pitchFamily="18" charset="0"/>
              </a:rPr>
              <a:t>58</a:t>
            </a:r>
            <a:endParaRPr lang="ru-RU" sz="2900" dirty="0" smtClean="0">
              <a:latin typeface="Times New Roman" pitchFamily="18" charset="0"/>
              <a:cs typeface="Times New Roman" pitchFamily="18" charset="0"/>
            </a:endParaRPr>
          </a:p>
          <a:p>
            <a:pPr algn="just"/>
            <a:r>
              <a:rPr lang="ru-RU" sz="2900" b="1" dirty="0" err="1" smtClean="0">
                <a:latin typeface="Times New Roman" pitchFamily="18" charset="0"/>
                <a:cs typeface="Times New Roman" pitchFamily="18" charset="0"/>
              </a:rPr>
              <a:t>Интизор</a:t>
            </a:r>
            <a:r>
              <a:rPr lang="ru-RU" sz="2900" b="1" dirty="0" smtClean="0">
                <a:latin typeface="Times New Roman" pitchFamily="18" charset="0"/>
                <a:cs typeface="Times New Roman" pitchFamily="18" charset="0"/>
              </a:rPr>
              <a:t> </a:t>
            </a:r>
            <a:r>
              <a:rPr lang="ru-RU" sz="2900" b="1" dirty="0" err="1" smtClean="0">
                <a:latin typeface="Times New Roman" pitchFamily="18" charset="0"/>
                <a:cs typeface="Times New Roman" pitchFamily="18" charset="0"/>
              </a:rPr>
              <a:t>Маматқулова.</a:t>
            </a:r>
            <a:endParaRPr lang="ru-RU" sz="2900" dirty="0" smtClean="0">
              <a:latin typeface="Times New Roman" pitchFamily="18" charset="0"/>
              <a:cs typeface="Times New Roman" pitchFamily="18" charset="0"/>
            </a:endParaRPr>
          </a:p>
          <a:p>
            <a:pPr algn="just"/>
            <a:r>
              <a:rPr lang="ru-RU" sz="2900" dirty="0" smtClean="0">
                <a:latin typeface="Times New Roman" pitchFamily="18" charset="0"/>
                <a:cs typeface="Times New Roman" pitchFamily="18" charset="0"/>
              </a:rPr>
              <a:t>Сиз </a:t>
            </a:r>
            <a:r>
              <a:rPr lang="ru-RU" sz="2900" dirty="0" err="1" smtClean="0">
                <a:latin typeface="Times New Roman" pitchFamily="18" charset="0"/>
                <a:cs typeface="Times New Roman" pitchFamily="18" charset="0"/>
              </a:rPr>
              <a:t>келасиз</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Шеърлар</a:t>
            </a:r>
            <a:r>
              <a:rPr lang="ru-RU" sz="2900" dirty="0" smtClean="0">
                <a:latin typeface="Times New Roman" pitchFamily="18" charset="0"/>
                <a:cs typeface="Times New Roman" pitchFamily="18" charset="0"/>
              </a:rPr>
              <a:t>). </a:t>
            </a:r>
            <a:r>
              <a:rPr lang="uz-Cyrl-UZ" sz="2900" dirty="0" smtClean="0">
                <a:latin typeface="Times New Roman" pitchFamily="18" charset="0"/>
                <a:cs typeface="Times New Roman" pitchFamily="18" charset="0"/>
              </a:rPr>
              <a:t>–  Т</a:t>
            </a:r>
            <a:r>
              <a:rPr lang="ru-RU" sz="2900" dirty="0" err="1" smtClean="0">
                <a:latin typeface="Times New Roman" pitchFamily="18" charset="0"/>
                <a:cs typeface="Times New Roman" pitchFamily="18" charset="0"/>
              </a:rPr>
              <a:t>ермиз</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Тафаккур</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нашриёти</a:t>
            </a:r>
            <a:r>
              <a:rPr lang="ru-RU" sz="2900" dirty="0" smtClean="0">
                <a:latin typeface="Times New Roman" pitchFamily="18" charset="0"/>
                <a:cs typeface="Times New Roman" pitchFamily="18" charset="0"/>
              </a:rPr>
              <a:t>, </a:t>
            </a:r>
            <a:r>
              <a:rPr lang="uz-Cyrl-UZ" sz="2900" dirty="0" smtClean="0">
                <a:latin typeface="Times New Roman" pitchFamily="18" charset="0"/>
                <a:cs typeface="Times New Roman" pitchFamily="18" charset="0"/>
              </a:rPr>
              <a:t> 20</a:t>
            </a:r>
            <a:r>
              <a:rPr lang="ru-RU" sz="2900" dirty="0" smtClean="0">
                <a:latin typeface="Times New Roman" pitchFamily="18" charset="0"/>
                <a:cs typeface="Times New Roman" pitchFamily="18" charset="0"/>
              </a:rPr>
              <a:t>17</a:t>
            </a:r>
            <a:r>
              <a:rPr lang="uz-Cyrl-UZ" sz="2900" dirty="0" smtClean="0">
                <a:latin typeface="Times New Roman" pitchFamily="18" charset="0"/>
                <a:cs typeface="Times New Roman" pitchFamily="18" charset="0"/>
              </a:rPr>
              <a:t>. – </a:t>
            </a:r>
            <a:r>
              <a:rPr lang="ru-RU" sz="2900" dirty="0" smtClean="0">
                <a:latin typeface="Times New Roman" pitchFamily="18" charset="0"/>
                <a:cs typeface="Times New Roman" pitchFamily="18" charset="0"/>
              </a:rPr>
              <a:t>30  б</a:t>
            </a:r>
            <a:r>
              <a:rPr lang="uz-Cyrl-UZ" sz="2900" dirty="0" smtClean="0">
                <a:latin typeface="Times New Roman" pitchFamily="18" charset="0"/>
                <a:cs typeface="Times New Roman" pitchFamily="18" charset="0"/>
              </a:rPr>
              <a:t>.                                  </a:t>
            </a:r>
            <a:endParaRPr lang="ru-RU" sz="2900" dirty="0" smtClean="0">
              <a:latin typeface="Times New Roman" pitchFamily="18" charset="0"/>
              <a:cs typeface="Times New Roman" pitchFamily="18" charset="0"/>
            </a:endParaRPr>
          </a:p>
          <a:p>
            <a:pPr algn="just"/>
            <a:r>
              <a:rPr lang="uz-Cyrl-UZ" sz="2900" dirty="0" smtClean="0">
                <a:latin typeface="Times New Roman" pitchFamily="18" charset="0"/>
                <a:cs typeface="Times New Roman" pitchFamily="18" charset="0"/>
              </a:rPr>
              <a:t> </a:t>
            </a:r>
            <a:endParaRPr lang="ru-RU" sz="2900" dirty="0" smtClean="0">
              <a:latin typeface="Times New Roman" pitchFamily="18" charset="0"/>
              <a:cs typeface="Times New Roman" pitchFamily="18" charset="0"/>
            </a:endParaRPr>
          </a:p>
          <a:p>
            <a:pPr algn="just"/>
            <a:r>
              <a:rPr lang="uz-Cyrl-UZ" sz="3200" b="1" dirty="0" smtClean="0">
                <a:latin typeface="Times New Roman" pitchFamily="18" charset="0"/>
                <a:cs typeface="Times New Roman" pitchFamily="18" charset="0"/>
              </a:rPr>
              <a:t>ISBN   </a:t>
            </a:r>
            <a:r>
              <a:rPr lang="uz-Cyrl-UZ" sz="2900" b="1" dirty="0" smtClean="0">
                <a:latin typeface="Times New Roman" pitchFamily="18" charset="0"/>
                <a:cs typeface="Times New Roman" pitchFamily="18" charset="0"/>
              </a:rPr>
              <a:t>978-9943-</a:t>
            </a:r>
            <a:r>
              <a:rPr lang="ru-RU" sz="2900" b="1" dirty="0" smtClean="0">
                <a:latin typeface="Times New Roman" pitchFamily="18" charset="0"/>
                <a:cs typeface="Times New Roman" pitchFamily="18" charset="0"/>
              </a:rPr>
              <a:t>24-152-7</a:t>
            </a:r>
            <a:endParaRPr lang="ru-RU" sz="2900" dirty="0" smtClean="0">
              <a:latin typeface="Times New Roman" pitchFamily="18" charset="0"/>
              <a:cs typeface="Times New Roman" pitchFamily="18" charset="0"/>
            </a:endParaRPr>
          </a:p>
          <a:p>
            <a:pPr algn="just"/>
            <a:r>
              <a:rPr lang="ru-RU" sz="2900" b="1" dirty="0" smtClean="0">
                <a:latin typeface="Times New Roman" pitchFamily="18" charset="0"/>
                <a:cs typeface="Times New Roman" pitchFamily="18" charset="0"/>
              </a:rPr>
              <a:t> </a:t>
            </a:r>
            <a:endParaRPr lang="ru-RU" sz="2900" dirty="0" smtClean="0">
              <a:latin typeface="Times New Roman" pitchFamily="18" charset="0"/>
              <a:cs typeface="Times New Roman" pitchFamily="18" charset="0"/>
            </a:endParaRPr>
          </a:p>
          <a:p>
            <a:pPr algn="just"/>
            <a:r>
              <a:rPr lang="ru-RU" sz="2900" dirty="0" err="1" smtClean="0">
                <a:latin typeface="Times New Roman" pitchFamily="18" charset="0"/>
                <a:cs typeface="Times New Roman" pitchFamily="18" charset="0"/>
              </a:rPr>
              <a:t>Ёшлик</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тиниқ туйғулар даври</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Бу</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пайтда</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қалбдаги ҳисларини шеърда</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ифода</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этмоққа чоғланганлар </a:t>
            </a:r>
            <a:r>
              <a:rPr lang="ru-RU" sz="2900" dirty="0" smtClean="0">
                <a:latin typeface="Times New Roman" pitchFamily="18" charset="0"/>
                <a:cs typeface="Times New Roman" pitchFamily="18" charset="0"/>
              </a:rPr>
              <a:t>бисёр. </a:t>
            </a:r>
            <a:r>
              <a:rPr lang="ru-RU" sz="2900" dirty="0" err="1" smtClean="0">
                <a:latin typeface="Times New Roman" pitchFamily="18" charset="0"/>
                <a:cs typeface="Times New Roman" pitchFamily="18" charset="0"/>
              </a:rPr>
              <a:t>Табиийки</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шу</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жараён</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ҳосиласи бўлган</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сатрларда</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самимият</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таъсирчанлик</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юқори бўлади</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Ёш</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ижодкор</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Интизор</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Маматқулованинг ушбу</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мўжаз</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тўпламида</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шеърларини</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мутолаа</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қилганда, шундай</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ўй</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ўтади</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ҳаёлдан.</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Турли</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мавзуларда</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ёзилган</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шеърлар</a:t>
            </a:r>
            <a:r>
              <a:rPr lang="ru-RU" sz="2900" dirty="0" smtClean="0">
                <a:latin typeface="Times New Roman" pitchFamily="18" charset="0"/>
                <a:cs typeface="Times New Roman" pitchFamily="18" charset="0"/>
              </a:rPr>
              <a:t> Сиз </a:t>
            </a:r>
            <a:r>
              <a:rPr lang="ru-RU" sz="2900" dirty="0" err="1" smtClean="0">
                <a:latin typeface="Times New Roman" pitchFamily="18" charset="0"/>
                <a:cs typeface="Times New Roman" pitchFamily="18" charset="0"/>
              </a:rPr>
              <a:t>азиз</a:t>
            </a:r>
            <a:r>
              <a:rPr lang="ru-RU" sz="2900" dirty="0" smtClean="0">
                <a:latin typeface="Times New Roman" pitchFamily="18" charset="0"/>
                <a:cs typeface="Times New Roman" pitchFamily="18" charset="0"/>
              </a:rPr>
              <a:t> </a:t>
            </a:r>
            <a:r>
              <a:rPr lang="ru-RU" sz="2900" dirty="0" err="1" smtClean="0">
                <a:latin typeface="Times New Roman" pitchFamily="18" charset="0"/>
                <a:cs typeface="Times New Roman" pitchFamily="18" charset="0"/>
              </a:rPr>
              <a:t>ўқувчиларни бефарқ қолдирмайди</a:t>
            </a:r>
            <a:r>
              <a:rPr lang="ru-RU" sz="2900" dirty="0" smtClean="0">
                <a:latin typeface="Times New Roman" pitchFamily="18" charset="0"/>
                <a:cs typeface="Times New Roman" pitchFamily="18" charset="0"/>
              </a:rPr>
              <a:t>.</a:t>
            </a:r>
          </a:p>
          <a:p>
            <a:endParaRPr lang="ru-RU" dirty="0"/>
          </a:p>
        </p:txBody>
      </p:sp>
      <p:pic>
        <p:nvPicPr>
          <p:cNvPr id="4" name="Рисунок 3"/>
          <p:cNvPicPr/>
          <p:nvPr/>
        </p:nvPicPr>
        <p:blipFill>
          <a:blip r:embed="rId2" cstate="print"/>
          <a:srcRect l="7041" t="6186" r="9159" b="2292"/>
          <a:stretch>
            <a:fillRect/>
          </a:stretch>
        </p:blipFill>
        <p:spPr bwMode="auto">
          <a:xfrm>
            <a:off x="428596" y="1643050"/>
            <a:ext cx="2571768" cy="4214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15328" cy="654032"/>
          </a:xfrm>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uz-Cyrl-UZ" sz="4000" b="1" dirty="0" smtClean="0">
                <a:latin typeface="Gungsuh" pitchFamily="18" charset="-127"/>
                <a:ea typeface="Gungsuh" pitchFamily="18" charset="-127"/>
              </a:rPr>
              <a:t>ҚАЛБИМ  САДОСИ</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214678" y="1071546"/>
            <a:ext cx="5429288" cy="5402406"/>
          </a:xfrm>
        </p:spPr>
        <p:txBody>
          <a:bodyPr>
            <a:normAutofit fontScale="92500" lnSpcReduction="20000"/>
          </a:bodyPr>
          <a:lstStyle/>
          <a:p>
            <a:pPr algn="just"/>
            <a:r>
              <a:rPr lang="ru-RU" b="1" dirty="0" smtClean="0">
                <a:latin typeface="Times New Roman" pitchFamily="18" charset="0"/>
                <a:cs typeface="Times New Roman" pitchFamily="18" charset="0"/>
              </a:rPr>
              <a:t>УЎК</a:t>
            </a:r>
            <a:r>
              <a:rPr lang="uz-Cyrl-UZ" b="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821.512.133-1</a:t>
            </a:r>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КБК</a:t>
            </a:r>
            <a:r>
              <a:rPr lang="uz-Cyrl-UZ" b="1" dirty="0" smtClean="0">
                <a:latin typeface="Times New Roman" pitchFamily="18" charset="0"/>
                <a:cs typeface="Times New Roman" pitchFamily="18" charset="0"/>
              </a:rPr>
              <a:t>: </a:t>
            </a:r>
            <a:r>
              <a:rPr lang="ru-RU" b="1" dirty="0" smtClean="0">
                <a:latin typeface="Times New Roman" pitchFamily="18" charset="0"/>
                <a:cs typeface="Times New Roman" pitchFamily="18" charset="0"/>
              </a:rPr>
              <a:t>84 (5Ў) - 5</a:t>
            </a:r>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З</a:t>
            </a:r>
            <a:r>
              <a:rPr lang="uz-Cyrl-UZ" b="1" dirty="0" smtClean="0">
                <a:latin typeface="Times New Roman" pitchFamily="18" charset="0"/>
                <a:cs typeface="Times New Roman" pitchFamily="18" charset="0"/>
              </a:rPr>
              <a:t> - </a:t>
            </a:r>
            <a:r>
              <a:rPr lang="ru-RU" b="1" dirty="0" smtClean="0">
                <a:latin typeface="Times New Roman" pitchFamily="18" charset="0"/>
                <a:cs typeface="Times New Roman" pitchFamily="18" charset="0"/>
              </a:rPr>
              <a:t>39</a:t>
            </a:r>
            <a:endParaRPr lang="ru-RU" dirty="0" smtClean="0">
              <a:latin typeface="Times New Roman" pitchFamily="18" charset="0"/>
              <a:cs typeface="Times New Roman" pitchFamily="18" charset="0"/>
            </a:endParaRPr>
          </a:p>
          <a:p>
            <a:pPr algn="just"/>
            <a:r>
              <a:rPr lang="ru-RU" b="1" dirty="0" err="1" smtClean="0">
                <a:latin typeface="Times New Roman" pitchFamily="18" charset="0"/>
                <a:cs typeface="Times New Roman" pitchFamily="18" charset="0"/>
              </a:rPr>
              <a:t>Чори</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Зариф</a:t>
            </a:r>
            <a:r>
              <a:rPr lang="ru-RU" b="1"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r>
              <a:rPr lang="ru-RU" dirty="0" err="1" smtClean="0">
                <a:latin typeface="Times New Roman" pitchFamily="18" charset="0"/>
                <a:cs typeface="Times New Roman" pitchFamily="18" charset="0"/>
              </a:rPr>
              <a:t>Қалбим садоси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Шеърлар</a:t>
            </a:r>
            <a:r>
              <a:rPr lang="ru-RU" dirty="0" smtClean="0">
                <a:latin typeface="Times New Roman" pitchFamily="18" charset="0"/>
                <a:cs typeface="Times New Roman" pitchFamily="18" charset="0"/>
              </a:rPr>
              <a:t>). </a:t>
            </a:r>
            <a:r>
              <a:rPr lang="uz-Cyrl-UZ" dirty="0" smtClean="0">
                <a:latin typeface="Times New Roman" pitchFamily="18" charset="0"/>
                <a:cs typeface="Times New Roman" pitchFamily="18" charset="0"/>
              </a:rPr>
              <a:t>–  Т</a:t>
            </a:r>
            <a:r>
              <a:rPr lang="ru-RU" dirty="0" err="1" smtClean="0">
                <a:latin typeface="Times New Roman" pitchFamily="18" charset="0"/>
                <a:cs typeface="Times New Roman" pitchFamily="18" charset="0"/>
              </a:rPr>
              <a:t>ермиз</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Сурхон</a:t>
            </a:r>
            <a:r>
              <a:rPr lang="ru-RU" dirty="0" smtClean="0">
                <a:latin typeface="Times New Roman" pitchFamily="18" charset="0"/>
                <a:cs typeface="Times New Roman" pitchFamily="18" charset="0"/>
              </a:rPr>
              <a:t> - </a:t>
            </a:r>
            <a:r>
              <a:rPr lang="ru-RU" dirty="0" err="1" smtClean="0">
                <a:latin typeface="Times New Roman" pitchFamily="18" charset="0"/>
                <a:cs typeface="Times New Roman" pitchFamily="18" charset="0"/>
              </a:rPr>
              <a:t>нашр</a:t>
            </a:r>
            <a:r>
              <a:rPr lang="ru-RU" dirty="0" smtClean="0">
                <a:latin typeface="Times New Roman" pitchFamily="18" charset="0"/>
                <a:cs typeface="Times New Roman" pitchFamily="18" charset="0"/>
              </a:rPr>
              <a:t>”, </a:t>
            </a:r>
            <a:r>
              <a:rPr lang="uz-Cyrl-UZ" dirty="0" smtClean="0">
                <a:latin typeface="Times New Roman" pitchFamily="18" charset="0"/>
                <a:cs typeface="Times New Roman" pitchFamily="18" charset="0"/>
              </a:rPr>
              <a:t> 20</a:t>
            </a:r>
            <a:r>
              <a:rPr lang="ru-RU" dirty="0" smtClean="0">
                <a:latin typeface="Times New Roman" pitchFamily="18" charset="0"/>
                <a:cs typeface="Times New Roman" pitchFamily="18" charset="0"/>
              </a:rPr>
              <a:t>25 </a:t>
            </a:r>
            <a:r>
              <a:rPr lang="ru-RU" dirty="0" err="1" smtClean="0">
                <a:latin typeface="Times New Roman" pitchFamily="18" charset="0"/>
                <a:cs typeface="Times New Roman" pitchFamily="18" charset="0"/>
              </a:rPr>
              <a:t>й</a:t>
            </a:r>
            <a:r>
              <a:rPr lang="uz-Cyrl-UZ" dirty="0" smtClean="0">
                <a:latin typeface="Times New Roman" pitchFamily="18" charset="0"/>
                <a:cs typeface="Times New Roman" pitchFamily="18" charset="0"/>
              </a:rPr>
              <a:t>. – </a:t>
            </a:r>
            <a:r>
              <a:rPr lang="ru-RU" dirty="0" smtClean="0">
                <a:latin typeface="Times New Roman" pitchFamily="18" charset="0"/>
                <a:cs typeface="Times New Roman" pitchFamily="18" charset="0"/>
              </a:rPr>
              <a:t>64  б</a:t>
            </a:r>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ISBN  978-99</a:t>
            </a:r>
            <a:r>
              <a:rPr lang="ru-RU" b="1" dirty="0" smtClean="0">
                <a:latin typeface="Times New Roman" pitchFamily="18" charset="0"/>
                <a:cs typeface="Times New Roman" pitchFamily="18" charset="0"/>
              </a:rPr>
              <a:t>10-8639-2-9</a:t>
            </a:r>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ru-RU" b="1"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Ажойиб</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шоир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Чори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Зарифнинг</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қалб захирасида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ҳам ўнлаб</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асарлари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мавжуд</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“Қалбим садоси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унинг</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иккинчи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китоби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Ўйлаймизки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ушбу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ёрқин шеърлар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шажаравий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маълумот</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ва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тўртликлар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кенг</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китобхонлар</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оммасини</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ўзига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жалб</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этади</a:t>
            </a:r>
            <a:r>
              <a:rPr lang="ru-RU" dirty="0" smtClean="0">
                <a:latin typeface="Times New Roman" pitchFamily="18" charset="0"/>
                <a:cs typeface="Times New Roman" pitchFamily="18" charset="0"/>
              </a:rPr>
              <a:t>.</a:t>
            </a:r>
          </a:p>
          <a:p>
            <a:pPr algn="just"/>
            <a:endParaRPr lang="ru-RU" dirty="0">
              <a:latin typeface="Times New Roman" pitchFamily="18" charset="0"/>
              <a:cs typeface="Times New Roman" pitchFamily="18" charset="0"/>
            </a:endParaRPr>
          </a:p>
        </p:txBody>
      </p:sp>
      <p:pic>
        <p:nvPicPr>
          <p:cNvPr id="4" name="Рисунок 3"/>
          <p:cNvPicPr/>
          <p:nvPr/>
        </p:nvPicPr>
        <p:blipFill>
          <a:blip r:embed="rId2" cstate="print"/>
          <a:srcRect l="13052" t="12580" r="12150" b="29211"/>
          <a:stretch>
            <a:fillRect/>
          </a:stretch>
        </p:blipFill>
        <p:spPr bwMode="auto">
          <a:xfrm>
            <a:off x="500034" y="1285860"/>
            <a:ext cx="2500330" cy="4500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725470"/>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uz-Cyrl-UZ" sz="4000" b="1" dirty="0" smtClean="0">
                <a:latin typeface="Gungsuh" pitchFamily="18" charset="-127"/>
                <a:ea typeface="Gungsuh" pitchFamily="18" charset="-127"/>
              </a:rPr>
              <a:t>СУРХОН  ЁҒДУСИ</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143240" y="1214422"/>
            <a:ext cx="5500726" cy="5643578"/>
          </a:xfrm>
        </p:spPr>
        <p:txBody>
          <a:bodyPr>
            <a:noAutofit/>
          </a:bodyPr>
          <a:lstStyle/>
          <a:p>
            <a:pPr algn="just"/>
            <a:r>
              <a:rPr lang="ru-RU" sz="1800" b="1" dirty="0" smtClean="0">
                <a:latin typeface="Times New Roman" pitchFamily="18" charset="0"/>
                <a:cs typeface="Times New Roman" pitchFamily="18" charset="0"/>
              </a:rPr>
              <a:t>УЎК</a:t>
            </a:r>
            <a:r>
              <a:rPr lang="uz-Cyrl-UZ" sz="18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821.512.133-1</a:t>
            </a:r>
            <a:endParaRPr lang="ru-RU" sz="1800" dirty="0" smtClean="0">
              <a:latin typeface="Times New Roman" pitchFamily="18" charset="0"/>
              <a:cs typeface="Times New Roman" pitchFamily="18" charset="0"/>
            </a:endParaRPr>
          </a:p>
          <a:p>
            <a:pPr algn="just"/>
            <a:r>
              <a:rPr lang="ru-RU" sz="1800" b="1" dirty="0" smtClean="0">
                <a:latin typeface="Times New Roman" pitchFamily="18" charset="0"/>
                <a:cs typeface="Times New Roman" pitchFamily="18" charset="0"/>
              </a:rPr>
              <a:t>КБК</a:t>
            </a:r>
            <a:r>
              <a:rPr lang="uz-Cyrl-UZ" sz="18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84 (5Ў) - 5</a:t>
            </a:r>
            <a:endParaRPr lang="ru-RU" sz="1800" dirty="0" smtClean="0">
              <a:latin typeface="Times New Roman" pitchFamily="18" charset="0"/>
              <a:cs typeface="Times New Roman" pitchFamily="18" charset="0"/>
            </a:endParaRPr>
          </a:p>
          <a:p>
            <a:pPr algn="just"/>
            <a:r>
              <a:rPr lang="ru-RU" sz="1800" b="1" dirty="0" smtClean="0">
                <a:latin typeface="Times New Roman" pitchFamily="18" charset="0"/>
                <a:cs typeface="Times New Roman" pitchFamily="18" charset="0"/>
              </a:rPr>
              <a:t>З</a:t>
            </a:r>
            <a:r>
              <a:rPr lang="uz-Cyrl-UZ" sz="1800" b="1" dirty="0" smtClean="0">
                <a:latin typeface="Times New Roman" pitchFamily="18" charset="0"/>
                <a:cs typeface="Times New Roman" pitchFamily="18" charset="0"/>
              </a:rPr>
              <a:t> - </a:t>
            </a:r>
            <a:r>
              <a:rPr lang="ru-RU" sz="1800" b="1" dirty="0" smtClean="0">
                <a:latin typeface="Times New Roman" pitchFamily="18" charset="0"/>
                <a:cs typeface="Times New Roman" pitchFamily="18" charset="0"/>
              </a:rPr>
              <a:t>39</a:t>
            </a:r>
            <a:endParaRPr lang="ru-RU" sz="1800" dirty="0" smtClean="0">
              <a:latin typeface="Times New Roman" pitchFamily="18" charset="0"/>
              <a:cs typeface="Times New Roman" pitchFamily="18" charset="0"/>
            </a:endParaRPr>
          </a:p>
          <a:p>
            <a:pPr algn="just"/>
            <a:r>
              <a:rPr lang="ru-RU" sz="1800" b="1" dirty="0" err="1" smtClean="0">
                <a:latin typeface="Times New Roman" pitchFamily="18" charset="0"/>
                <a:cs typeface="Times New Roman" pitchFamily="18" charset="0"/>
              </a:rPr>
              <a:t>Чори</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Зариф</a:t>
            </a:r>
            <a:r>
              <a:rPr lang="ru-RU" sz="1800" b="1" dirty="0" smtClean="0">
                <a:latin typeface="Times New Roman" pitchFamily="18" charset="0"/>
                <a:cs typeface="Times New Roman" pitchFamily="18" charset="0"/>
              </a:rPr>
              <a:t>.</a:t>
            </a:r>
            <a:endParaRPr lang="ru-RU" sz="1800" dirty="0" smtClean="0">
              <a:latin typeface="Times New Roman" pitchFamily="18" charset="0"/>
              <a:cs typeface="Times New Roman" pitchFamily="18" charset="0"/>
            </a:endParaRPr>
          </a:p>
          <a:p>
            <a:pPr algn="just"/>
            <a:r>
              <a:rPr lang="ru-RU" sz="1800" dirty="0" err="1" smtClean="0">
                <a:latin typeface="Times New Roman" pitchFamily="18" charset="0"/>
                <a:cs typeface="Times New Roman" pitchFamily="18" charset="0"/>
              </a:rPr>
              <a:t>Сурхон</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ёғдуси.</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Шеърлар</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публисистик</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мақолалар</a:t>
            </a:r>
            <a:r>
              <a:rPr lang="ru-RU" sz="1800" dirty="0" smtClean="0">
                <a:latin typeface="Times New Roman" pitchFamily="18" charset="0"/>
                <a:cs typeface="Times New Roman" pitchFamily="18" charset="0"/>
              </a:rPr>
              <a:t>). </a:t>
            </a:r>
            <a:r>
              <a:rPr lang="uz-Cyrl-UZ" sz="1800" dirty="0" smtClean="0">
                <a:latin typeface="Times New Roman" pitchFamily="18" charset="0"/>
                <a:cs typeface="Times New Roman" pitchFamily="18" charset="0"/>
              </a:rPr>
              <a:t>–  Т</a:t>
            </a:r>
            <a:r>
              <a:rPr lang="ru-RU" sz="1800" dirty="0" err="1" smtClean="0">
                <a:latin typeface="Times New Roman" pitchFamily="18" charset="0"/>
                <a:cs typeface="Times New Roman" pitchFamily="18" charset="0"/>
              </a:rPr>
              <a:t>ермиз</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Сурхон</a:t>
            </a:r>
            <a:r>
              <a:rPr lang="ru-RU" sz="1800" dirty="0" smtClean="0">
                <a:latin typeface="Times New Roman" pitchFamily="18" charset="0"/>
                <a:cs typeface="Times New Roman" pitchFamily="18" charset="0"/>
              </a:rPr>
              <a:t> - </a:t>
            </a:r>
            <a:r>
              <a:rPr lang="ru-RU" sz="1800" dirty="0" err="1" smtClean="0">
                <a:latin typeface="Times New Roman" pitchFamily="18" charset="0"/>
                <a:cs typeface="Times New Roman" pitchFamily="18" charset="0"/>
              </a:rPr>
              <a:t>нашр</a:t>
            </a:r>
            <a:r>
              <a:rPr lang="ru-RU" sz="1800" dirty="0" smtClean="0">
                <a:latin typeface="Times New Roman" pitchFamily="18" charset="0"/>
                <a:cs typeface="Times New Roman" pitchFamily="18" charset="0"/>
              </a:rPr>
              <a:t>”, </a:t>
            </a:r>
            <a:r>
              <a:rPr lang="uz-Cyrl-UZ" sz="1800" dirty="0" smtClean="0">
                <a:latin typeface="Times New Roman" pitchFamily="18" charset="0"/>
                <a:cs typeface="Times New Roman" pitchFamily="18" charset="0"/>
              </a:rPr>
              <a:t> 20</a:t>
            </a:r>
            <a:r>
              <a:rPr lang="ru-RU" sz="1800" dirty="0" smtClean="0">
                <a:latin typeface="Times New Roman" pitchFamily="18" charset="0"/>
                <a:cs typeface="Times New Roman" pitchFamily="18" charset="0"/>
              </a:rPr>
              <a:t>24 </a:t>
            </a:r>
            <a:r>
              <a:rPr lang="ru-RU" sz="1800" dirty="0" err="1" smtClean="0">
                <a:latin typeface="Times New Roman" pitchFamily="18" charset="0"/>
                <a:cs typeface="Times New Roman" pitchFamily="18" charset="0"/>
              </a:rPr>
              <a:t>й</a:t>
            </a:r>
            <a:r>
              <a:rPr lang="uz-Cyrl-UZ" sz="1800" dirty="0" smtClean="0">
                <a:latin typeface="Times New Roman" pitchFamily="18" charset="0"/>
                <a:cs typeface="Times New Roman" pitchFamily="18" charset="0"/>
              </a:rPr>
              <a:t>. – </a:t>
            </a:r>
            <a:r>
              <a:rPr lang="ru-RU" sz="1800" dirty="0" smtClean="0">
                <a:latin typeface="Times New Roman" pitchFamily="18" charset="0"/>
                <a:cs typeface="Times New Roman" pitchFamily="18" charset="0"/>
              </a:rPr>
              <a:t>52  б</a:t>
            </a:r>
            <a:r>
              <a:rPr lang="uz-Cyrl-UZ" sz="1800" dirty="0" smtClean="0">
                <a:latin typeface="Times New Roman" pitchFamily="18" charset="0"/>
                <a:cs typeface="Times New Roman" pitchFamily="18" charset="0"/>
              </a:rPr>
              <a:t>.                                  </a:t>
            </a:r>
            <a:endParaRPr lang="ru-RU" sz="1800" dirty="0" smtClean="0">
              <a:latin typeface="Times New Roman" pitchFamily="18" charset="0"/>
              <a:cs typeface="Times New Roman" pitchFamily="18" charset="0"/>
            </a:endParaRPr>
          </a:p>
          <a:p>
            <a:pPr algn="just"/>
            <a:r>
              <a:rPr lang="uz-Cyrl-UZ" sz="1800" dirty="0" smtClean="0">
                <a:latin typeface="Times New Roman" pitchFamily="18" charset="0"/>
                <a:cs typeface="Times New Roman" pitchFamily="18" charset="0"/>
              </a:rPr>
              <a:t> </a:t>
            </a:r>
            <a:endParaRPr lang="ru-RU" sz="1800" dirty="0" smtClean="0">
              <a:latin typeface="Times New Roman" pitchFamily="18" charset="0"/>
              <a:cs typeface="Times New Roman" pitchFamily="18" charset="0"/>
            </a:endParaRPr>
          </a:p>
          <a:p>
            <a:pPr algn="just"/>
            <a:r>
              <a:rPr lang="uz-Cyrl-UZ" sz="1800" b="1" dirty="0" smtClean="0">
                <a:latin typeface="Times New Roman" pitchFamily="18" charset="0"/>
                <a:cs typeface="Times New Roman" pitchFamily="18" charset="0"/>
              </a:rPr>
              <a:t>ISBN   978-9910-9493-2-6</a:t>
            </a:r>
            <a:endParaRPr lang="ru-RU" sz="1800" dirty="0" smtClean="0">
              <a:latin typeface="Times New Roman" pitchFamily="18" charset="0"/>
              <a:cs typeface="Times New Roman" pitchFamily="18" charset="0"/>
            </a:endParaRPr>
          </a:p>
          <a:p>
            <a:pPr algn="just"/>
            <a:r>
              <a:rPr lang="uz-Cyrl-UZ" sz="1800" b="1" dirty="0" smtClean="0">
                <a:latin typeface="Times New Roman" pitchFamily="18" charset="0"/>
                <a:cs typeface="Times New Roman" pitchFamily="18" charset="0"/>
              </a:rPr>
              <a:t> 	</a:t>
            </a:r>
            <a:r>
              <a:rPr lang="uz-Cyrl-UZ" sz="1800" dirty="0" smtClean="0">
                <a:latin typeface="Times New Roman" pitchFamily="18" charset="0"/>
                <a:cs typeface="Times New Roman" pitchFamily="18" charset="0"/>
              </a:rPr>
              <a:t>Жарқўрғонлик моҳир ижодкор Чори Зарифнинг ушбу илк китобида унинг ярим асрлик ижод маҳсули – назмий асарлари жамланган.Юксак инсонийлик, ватанпарварлик туйғулари, ёшлик эҳтирослари муаллиф шеърлари ёрқин акс этган. Бағишлов ҳамда мақолаларида она юрт мадҳи ва ёш авлод таълим-тарбиясига доир долзарб масалалар кенг ёритилган.</a:t>
            </a:r>
            <a:endParaRPr lang="ru-RU" sz="1800" dirty="0" smtClean="0">
              <a:latin typeface="Times New Roman" pitchFamily="18" charset="0"/>
              <a:cs typeface="Times New Roman" pitchFamily="18" charset="0"/>
            </a:endParaRPr>
          </a:p>
          <a:p>
            <a:pPr algn="just"/>
            <a:r>
              <a:rPr lang="uz-Cyrl-UZ" sz="1800" dirty="0" smtClean="0">
                <a:latin typeface="Times New Roman" pitchFamily="18" charset="0"/>
                <a:cs typeface="Times New Roman" pitchFamily="18" charset="0"/>
              </a:rPr>
              <a:t>	</a:t>
            </a:r>
            <a:endParaRPr lang="ru-RU" sz="1800" dirty="0">
              <a:latin typeface="Times New Roman" pitchFamily="18" charset="0"/>
              <a:cs typeface="Times New Roman" pitchFamily="18" charset="0"/>
            </a:endParaRPr>
          </a:p>
        </p:txBody>
      </p:sp>
      <p:pic>
        <p:nvPicPr>
          <p:cNvPr id="4" name="Рисунок 3"/>
          <p:cNvPicPr/>
          <p:nvPr/>
        </p:nvPicPr>
        <p:blipFill>
          <a:blip r:embed="rId2" cstate="print"/>
          <a:srcRect l="10961" t="10805" r="17010" b="31144"/>
          <a:stretch>
            <a:fillRect/>
          </a:stretch>
        </p:blipFill>
        <p:spPr bwMode="auto">
          <a:xfrm>
            <a:off x="428596" y="1714488"/>
            <a:ext cx="2500330" cy="4214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725470"/>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uz-Cyrl-UZ" sz="4000" b="1" dirty="0" smtClean="0">
                <a:latin typeface="Gungsuh" pitchFamily="18" charset="-127"/>
                <a:ea typeface="Gungsuh" pitchFamily="18" charset="-127"/>
              </a:rPr>
              <a:t>ТУҒДОНА</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428992" y="1214422"/>
            <a:ext cx="5143536" cy="5259530"/>
          </a:xfrm>
        </p:spPr>
        <p:txBody>
          <a:bodyPr>
            <a:normAutofit fontScale="92500" lnSpcReduction="10000"/>
          </a:bodyPr>
          <a:lstStyle/>
          <a:p>
            <a:pPr algn="just"/>
            <a:r>
              <a:rPr lang="ru-RU" b="1" dirty="0" err="1" smtClean="0">
                <a:latin typeface="Times New Roman" pitchFamily="18" charset="0"/>
                <a:cs typeface="Times New Roman" pitchFamily="18" charset="0"/>
              </a:rPr>
              <a:t>Абдумурод</a:t>
            </a:r>
            <a:r>
              <a:rPr lang="ru-RU"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Худойбердиев</a:t>
            </a:r>
            <a:r>
              <a:rPr lang="ru-RU" b="1"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r>
              <a:rPr lang="ru-RU" dirty="0" err="1" smtClean="0">
                <a:latin typeface="Times New Roman" pitchFamily="18" charset="0"/>
                <a:cs typeface="Times New Roman" pitchFamily="18" charset="0"/>
              </a:rPr>
              <a:t>Туғдона.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Шеърий</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тўплам</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Ўзбек</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тилида</a:t>
            </a:r>
            <a:r>
              <a:rPr lang="ru-RU" dirty="0" smtClean="0">
                <a:latin typeface="Times New Roman" pitchFamily="18" charset="0"/>
                <a:cs typeface="Times New Roman" pitchFamily="18" charset="0"/>
              </a:rPr>
              <a:t>. </a:t>
            </a:r>
            <a:r>
              <a:rPr lang="uz-Cyrl-UZ" dirty="0" smtClean="0">
                <a:latin typeface="Times New Roman" pitchFamily="18" charset="0"/>
                <a:cs typeface="Times New Roman" pitchFamily="18" charset="0"/>
              </a:rPr>
              <a:t>–  Т</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Наврўз</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нашриёти</a:t>
            </a:r>
            <a:r>
              <a:rPr lang="ru-RU" dirty="0" smtClean="0">
                <a:latin typeface="Times New Roman" pitchFamily="18" charset="0"/>
                <a:cs typeface="Times New Roman" pitchFamily="18" charset="0"/>
              </a:rPr>
              <a:t>”, </a:t>
            </a:r>
            <a:r>
              <a:rPr lang="uz-Cyrl-UZ" dirty="0" smtClean="0">
                <a:latin typeface="Times New Roman" pitchFamily="18" charset="0"/>
                <a:cs typeface="Times New Roman" pitchFamily="18" charset="0"/>
              </a:rPr>
              <a:t> 20</a:t>
            </a:r>
            <a:r>
              <a:rPr lang="ru-RU" dirty="0" smtClean="0">
                <a:latin typeface="Times New Roman" pitchFamily="18" charset="0"/>
                <a:cs typeface="Times New Roman" pitchFamily="18" charset="0"/>
              </a:rPr>
              <a:t>11 </a:t>
            </a:r>
            <a:r>
              <a:rPr lang="ru-RU" dirty="0" err="1" smtClean="0">
                <a:latin typeface="Times New Roman" pitchFamily="18" charset="0"/>
                <a:cs typeface="Times New Roman" pitchFamily="18" charset="0"/>
              </a:rPr>
              <a:t>й</a:t>
            </a:r>
            <a:r>
              <a:rPr lang="uz-Cyrl-UZ" dirty="0" smtClean="0">
                <a:latin typeface="Times New Roman" pitchFamily="18" charset="0"/>
                <a:cs typeface="Times New Roman" pitchFamily="18" charset="0"/>
              </a:rPr>
              <a:t>. – </a:t>
            </a:r>
            <a:r>
              <a:rPr lang="ru-RU" dirty="0" smtClean="0">
                <a:latin typeface="Times New Roman" pitchFamily="18" charset="0"/>
                <a:cs typeface="Times New Roman" pitchFamily="18" charset="0"/>
              </a:rPr>
              <a:t>80  б</a:t>
            </a:r>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ISBN  978-9943-381-21-6</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Муҳтарам ўқувчи, китобхонларга таниқли ижодкор Абдумурод Худойбердиев ўзининг  “Туғдона ” тўпламида инсоний туйғулар, она табиатга муҳаббат, турли хил жумбоқлари тўғрисидаги бадиий тасвирга  бой туйғуларини шеърий масраларида тасвирлай олган.</a:t>
            </a:r>
            <a:endParaRPr lang="ru-RU" dirty="0" smtClean="0">
              <a:latin typeface="Times New Roman" pitchFamily="18" charset="0"/>
              <a:cs typeface="Times New Roman" pitchFamily="18" charset="0"/>
            </a:endParaRPr>
          </a:p>
          <a:p>
            <a:endParaRPr lang="ru-RU" dirty="0"/>
          </a:p>
        </p:txBody>
      </p:sp>
      <p:pic>
        <p:nvPicPr>
          <p:cNvPr id="4" name="Рисунок 3"/>
          <p:cNvPicPr/>
          <p:nvPr/>
        </p:nvPicPr>
        <p:blipFill>
          <a:blip r:embed="rId2" cstate="print"/>
          <a:srcRect l="3291" t="7365" r="5102" b="6465"/>
          <a:stretch>
            <a:fillRect/>
          </a:stretch>
        </p:blipFill>
        <p:spPr bwMode="auto">
          <a:xfrm rot="16200000">
            <a:off x="-357222" y="2357430"/>
            <a:ext cx="4357718" cy="2643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15328" cy="868346"/>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uz-Cyrl-UZ" sz="4000" b="1" dirty="0" smtClean="0">
                <a:latin typeface="Gungsuh" pitchFamily="18" charset="-127"/>
                <a:ea typeface="Gungsuh" pitchFamily="18" charset="-127"/>
              </a:rPr>
              <a:t>ЯШНАЁТГАН  МУЗРАБОТ</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286116" y="1600200"/>
            <a:ext cx="5286412" cy="4873752"/>
          </a:xfrm>
        </p:spPr>
        <p:txBody>
          <a:bodyPr>
            <a:normAutofit fontScale="85000" lnSpcReduction="10000"/>
          </a:bodyPr>
          <a:lstStyle/>
          <a:p>
            <a:pPr algn="just"/>
            <a:r>
              <a:rPr lang="uz-Cyrl-UZ" b="1" dirty="0" smtClean="0">
                <a:latin typeface="Times New Roman" pitchFamily="18" charset="0"/>
                <a:cs typeface="Times New Roman" pitchFamily="18" charset="0"/>
              </a:rPr>
              <a:t>КБК  63</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Шамсиддин Орипов, Хуррам Шоймардонов</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Яшнаётган Музработ:  / Ш.Орипов, Х. Шоймардонов – Т.: “Насаф”. 2009. – 55 б.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ISBN 5 – 7323 – 0529 - 5</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Китоб Сурхондарё вилоятидаги Музработ тумани ҳалқ хўжалиги, ижтимоий соҳаларида қилинаётган ишлар, тумфннинг меҳнаткаш одмлари ҳақида мухтасар ҳолда сўз юритилади, маълумотлар берилади.</a:t>
            </a:r>
            <a:endParaRPr lang="ru-RU" dirty="0">
              <a:latin typeface="Times New Roman" pitchFamily="18" charset="0"/>
              <a:cs typeface="Times New Roman" pitchFamily="18" charset="0"/>
            </a:endParaRPr>
          </a:p>
        </p:txBody>
      </p:sp>
      <p:pic>
        <p:nvPicPr>
          <p:cNvPr id="5" name="Рисунок 4"/>
          <p:cNvPicPr/>
          <p:nvPr/>
        </p:nvPicPr>
        <p:blipFill>
          <a:blip r:embed="rId2" cstate="print"/>
          <a:srcRect l="3818" r="7656"/>
          <a:stretch>
            <a:fillRect/>
          </a:stretch>
        </p:blipFill>
        <p:spPr bwMode="auto">
          <a:xfrm>
            <a:off x="571472" y="1571612"/>
            <a:ext cx="2500330" cy="4429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725470"/>
          </a:xfrm>
        </p:spPr>
        <p:style>
          <a:lnRef idx="1">
            <a:schemeClr val="accent4"/>
          </a:lnRef>
          <a:fillRef idx="2">
            <a:schemeClr val="accent4"/>
          </a:fillRef>
          <a:effectRef idx="1">
            <a:schemeClr val="accent4"/>
          </a:effectRef>
          <a:fontRef idx="minor">
            <a:schemeClr val="dk1"/>
          </a:fontRef>
        </p:style>
        <p:txBody>
          <a:bodyPr>
            <a:normAutofit/>
          </a:bodyPr>
          <a:lstStyle/>
          <a:p>
            <a:r>
              <a:rPr lang="uz-Cyrl-UZ" sz="4000" b="1" dirty="0" smtClean="0">
                <a:latin typeface="Gungsuh" pitchFamily="18" charset="-127"/>
                <a:ea typeface="Gungsuh" pitchFamily="18" charset="-127"/>
              </a:rPr>
              <a:t>АДОЛАТНИ КУЙЛАР ЮРАГИМ</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143240" y="1285860"/>
            <a:ext cx="5500726" cy="5188092"/>
          </a:xfrm>
        </p:spPr>
        <p:txBody>
          <a:bodyPr>
            <a:noAutofit/>
          </a:bodyPr>
          <a:lstStyle/>
          <a:p>
            <a:pPr algn="just"/>
            <a:r>
              <a:rPr lang="uz-Cyrl-UZ" sz="1800" b="1" dirty="0" smtClean="0">
                <a:latin typeface="Times New Roman" pitchFamily="18" charset="0"/>
                <a:cs typeface="Times New Roman" pitchFamily="18" charset="0"/>
              </a:rPr>
              <a:t>Нормаҳмад Маҳаммадиев.</a:t>
            </a:r>
            <a:endParaRPr lang="ru-RU" sz="1800" dirty="0" smtClean="0">
              <a:latin typeface="Times New Roman" pitchFamily="18" charset="0"/>
              <a:cs typeface="Times New Roman" pitchFamily="18" charset="0"/>
            </a:endParaRPr>
          </a:p>
          <a:p>
            <a:pPr algn="just"/>
            <a:r>
              <a:rPr lang="uz-Cyrl-UZ" sz="1800" dirty="0" smtClean="0">
                <a:latin typeface="Times New Roman" pitchFamily="18" charset="0"/>
                <a:cs typeface="Times New Roman" pitchFamily="18" charset="0"/>
              </a:rPr>
              <a:t>Адолатни куйлар юрагим. (Шеърий тўплам). </a:t>
            </a:r>
            <a:r>
              <a:rPr lang="ru-RU" sz="1800" dirty="0" err="1" smtClean="0">
                <a:latin typeface="Times New Roman" pitchFamily="18" charset="0"/>
                <a:cs typeface="Times New Roman" pitchFamily="18" charset="0"/>
              </a:rPr>
              <a:t>Ўзбек</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тилида</a:t>
            </a:r>
            <a:r>
              <a:rPr lang="ru-RU" sz="1800" dirty="0" smtClean="0">
                <a:latin typeface="Times New Roman" pitchFamily="18" charset="0"/>
                <a:cs typeface="Times New Roman" pitchFamily="18" charset="0"/>
              </a:rPr>
              <a:t>. </a:t>
            </a:r>
            <a:r>
              <a:rPr lang="uz-Cyrl-UZ" sz="1800" dirty="0" smtClean="0">
                <a:latin typeface="Times New Roman" pitchFamily="18" charset="0"/>
                <a:cs typeface="Times New Roman" pitchFamily="18" charset="0"/>
              </a:rPr>
              <a:t>–  Т</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Насаф</a:t>
            </a:r>
            <a:r>
              <a:rPr lang="ru-R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нашриёти</a:t>
            </a:r>
            <a:r>
              <a:rPr lang="ru-RU" sz="1800" dirty="0" smtClean="0">
                <a:latin typeface="Times New Roman" pitchFamily="18" charset="0"/>
                <a:cs typeface="Times New Roman" pitchFamily="18" charset="0"/>
              </a:rPr>
              <a:t>”, </a:t>
            </a:r>
            <a:r>
              <a:rPr lang="uz-Cyrl-UZ" sz="1800" dirty="0" smtClean="0">
                <a:latin typeface="Times New Roman" pitchFamily="18" charset="0"/>
                <a:cs typeface="Times New Roman" pitchFamily="18" charset="0"/>
              </a:rPr>
              <a:t> 20</a:t>
            </a:r>
            <a:r>
              <a:rPr lang="ru-RU" sz="1800" dirty="0" smtClean="0">
                <a:latin typeface="Times New Roman" pitchFamily="18" charset="0"/>
                <a:cs typeface="Times New Roman" pitchFamily="18" charset="0"/>
              </a:rPr>
              <a:t>08 </a:t>
            </a:r>
            <a:r>
              <a:rPr lang="ru-RU" sz="1800" dirty="0" err="1" smtClean="0">
                <a:latin typeface="Times New Roman" pitchFamily="18" charset="0"/>
                <a:cs typeface="Times New Roman" pitchFamily="18" charset="0"/>
              </a:rPr>
              <a:t>й</a:t>
            </a:r>
            <a:r>
              <a:rPr lang="uz-Cyrl-UZ" sz="1800" dirty="0" smtClean="0">
                <a:latin typeface="Times New Roman" pitchFamily="18" charset="0"/>
                <a:cs typeface="Times New Roman" pitchFamily="18" charset="0"/>
              </a:rPr>
              <a:t>. – </a:t>
            </a:r>
            <a:r>
              <a:rPr lang="ru-RU" sz="1800" dirty="0" smtClean="0">
                <a:latin typeface="Times New Roman" pitchFamily="18" charset="0"/>
                <a:cs typeface="Times New Roman" pitchFamily="18" charset="0"/>
              </a:rPr>
              <a:t>38  б</a:t>
            </a:r>
            <a:r>
              <a:rPr lang="uz-Cyrl-UZ" sz="1800" dirty="0" smtClean="0">
                <a:latin typeface="Times New Roman" pitchFamily="18" charset="0"/>
                <a:cs typeface="Times New Roman" pitchFamily="18" charset="0"/>
              </a:rPr>
              <a:t>.                                  </a:t>
            </a:r>
            <a:endParaRPr lang="ru-RU" sz="1800" dirty="0" smtClean="0">
              <a:latin typeface="Times New Roman" pitchFamily="18" charset="0"/>
              <a:cs typeface="Times New Roman" pitchFamily="18" charset="0"/>
            </a:endParaRPr>
          </a:p>
          <a:p>
            <a:pPr algn="just"/>
            <a:r>
              <a:rPr lang="uz-Cyrl-UZ" sz="1800" dirty="0" smtClean="0">
                <a:latin typeface="Times New Roman" pitchFamily="18" charset="0"/>
                <a:cs typeface="Times New Roman" pitchFamily="18" charset="0"/>
              </a:rPr>
              <a:t> </a:t>
            </a:r>
            <a:r>
              <a:rPr lang="uz-Cyrl-UZ" sz="1800" b="1" dirty="0" smtClean="0">
                <a:latin typeface="Times New Roman" pitchFamily="18" charset="0"/>
                <a:cs typeface="Times New Roman" pitchFamily="18" charset="0"/>
              </a:rPr>
              <a:t> ISBN   5-7323-0526-7</a:t>
            </a:r>
            <a:endParaRPr lang="ru-RU" sz="1800" dirty="0" smtClean="0">
              <a:latin typeface="Times New Roman" pitchFamily="18" charset="0"/>
              <a:cs typeface="Times New Roman" pitchFamily="18" charset="0"/>
            </a:endParaRPr>
          </a:p>
          <a:p>
            <a:pPr algn="just"/>
            <a:r>
              <a:rPr lang="uz-Cyrl-UZ" sz="1800" b="1" dirty="0" smtClean="0">
                <a:latin typeface="Times New Roman" pitchFamily="18" charset="0"/>
                <a:cs typeface="Times New Roman" pitchFamily="18" charset="0"/>
              </a:rPr>
              <a:t> 	</a:t>
            </a:r>
            <a:r>
              <a:rPr lang="uz-Cyrl-UZ" sz="1800" dirty="0" smtClean="0">
                <a:latin typeface="Times New Roman" pitchFamily="18" charset="0"/>
                <a:cs typeface="Times New Roman" pitchFamily="18" charset="0"/>
              </a:rPr>
              <a:t>Сиз қўлингизга олган ушбу шеърий тўпламда бутун умрини, меҳнат фаолиятини элига,юртига, фарзанлари тарбиясига боғлиқ ҳолда тасаввур этиб, яшаб келаётган адолатпарвар, ўз ишининг захьаткаш устаси, Ватан уриши нинг қатнашчиси, ўз халқининг суюкли нуронийси Муҳаммад Олимов сулоласининг давомчиси Нормаҳмат Маҳаммадиевнинг юракга тайган ўеърий дил дардлари мужассам этилган. Ўз даври ва яшаётган жамияти имкониятларидан келиб чиқиб ҳалол меҳнат қилаётган, инсонлар қалбини тушинишга, дўстлик аталмиш бебаҳо неъьатни қадирлашга, ҳар бир муҳтожга мадад қўлини узатишга интилиб яшаётган инсонлар ҳақидадир.</a:t>
            </a:r>
            <a:endParaRPr lang="ru-RU" sz="1800" dirty="0">
              <a:latin typeface="Times New Roman" pitchFamily="18" charset="0"/>
              <a:cs typeface="Times New Roman" pitchFamily="18" charset="0"/>
            </a:endParaRPr>
          </a:p>
        </p:txBody>
      </p:sp>
      <p:pic>
        <p:nvPicPr>
          <p:cNvPr id="4" name="Рисунок 3"/>
          <p:cNvPicPr/>
          <p:nvPr/>
        </p:nvPicPr>
        <p:blipFill>
          <a:blip r:embed="rId2" cstate="print"/>
          <a:srcRect l="6120" t="7182" r="10609" b="3867"/>
          <a:stretch>
            <a:fillRect/>
          </a:stretch>
        </p:blipFill>
        <p:spPr bwMode="auto">
          <a:xfrm>
            <a:off x="571472" y="1428736"/>
            <a:ext cx="2286016" cy="4286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85728"/>
            <a:ext cx="8186766" cy="714380"/>
          </a:xfrm>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uz-Cyrl-UZ" sz="4000" b="1" dirty="0" smtClean="0">
                <a:latin typeface="Gungsuh" pitchFamily="18" charset="-127"/>
                <a:ea typeface="Gungsuh" pitchFamily="18" charset="-127"/>
              </a:rPr>
              <a:t>ЗАМИН  ВА ЗАМОН  АРЗАНДЛАРИ</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143240" y="1214422"/>
            <a:ext cx="5500726" cy="5214974"/>
          </a:xfrm>
        </p:spPr>
        <p:txBody>
          <a:bodyPr>
            <a:noAutofit/>
          </a:bodyPr>
          <a:lstStyle/>
          <a:p>
            <a:pPr algn="just"/>
            <a:r>
              <a:rPr lang="uz-Cyrl-UZ" sz="1600" b="1" dirty="0" smtClean="0">
                <a:latin typeface="Times New Roman" pitchFamily="18" charset="0"/>
                <a:cs typeface="Times New Roman" pitchFamily="18" charset="0"/>
              </a:rPr>
              <a:t>УЎК: 821.512.133-43</a:t>
            </a:r>
            <a:endParaRPr lang="ru-RU" sz="1600" dirty="0" smtClean="0">
              <a:latin typeface="Times New Roman" pitchFamily="18" charset="0"/>
              <a:cs typeface="Times New Roman" pitchFamily="18" charset="0"/>
            </a:endParaRPr>
          </a:p>
          <a:p>
            <a:pPr algn="just"/>
            <a:r>
              <a:rPr lang="uz-Cyrl-UZ" sz="1600" b="1" dirty="0" smtClean="0">
                <a:latin typeface="Times New Roman" pitchFamily="18" charset="0"/>
                <a:cs typeface="Times New Roman" pitchFamily="18" charset="0"/>
              </a:rPr>
              <a:t>КБК: 84 (5Ў) </a:t>
            </a:r>
            <a:endParaRPr lang="ru-RU" sz="1600" dirty="0" smtClean="0">
              <a:latin typeface="Times New Roman" pitchFamily="18" charset="0"/>
              <a:cs typeface="Times New Roman" pitchFamily="18" charset="0"/>
            </a:endParaRPr>
          </a:p>
          <a:p>
            <a:pPr algn="just"/>
            <a:r>
              <a:rPr lang="uz-Cyrl-UZ" sz="1600" b="1" dirty="0" smtClean="0">
                <a:latin typeface="Times New Roman" pitchFamily="18" charset="0"/>
                <a:cs typeface="Times New Roman" pitchFamily="18" charset="0"/>
              </a:rPr>
              <a:t>Ж - 70</a:t>
            </a:r>
            <a:endParaRPr lang="ru-RU" sz="1600" dirty="0" smtClean="0">
              <a:latin typeface="Times New Roman" pitchFamily="18" charset="0"/>
              <a:cs typeface="Times New Roman" pitchFamily="18" charset="0"/>
            </a:endParaRPr>
          </a:p>
          <a:p>
            <a:pPr algn="just"/>
            <a:r>
              <a:rPr lang="uz-Cyrl-UZ" sz="1600" b="1" dirty="0" smtClean="0">
                <a:latin typeface="Times New Roman" pitchFamily="18" charset="0"/>
                <a:cs typeface="Times New Roman" pitchFamily="18" charset="0"/>
              </a:rPr>
              <a:t>Чори Жумақулов.</a:t>
            </a:r>
            <a:endParaRPr lang="ru-RU" sz="1600" dirty="0" smtClean="0">
              <a:latin typeface="Times New Roman" pitchFamily="18" charset="0"/>
              <a:cs typeface="Times New Roman" pitchFamily="18" charset="0"/>
            </a:endParaRPr>
          </a:p>
          <a:p>
            <a:pPr algn="just"/>
            <a:r>
              <a:rPr lang="uz-Cyrl-UZ" sz="1600" dirty="0" smtClean="0">
                <a:latin typeface="Times New Roman" pitchFamily="18" charset="0"/>
                <a:cs typeface="Times New Roman" pitchFamily="18" charset="0"/>
              </a:rPr>
              <a:t>Замин ва замон фарзандлари. –  Термиз:  “Сурхон - нашр”,  2022 йил. – 76  б.                                  </a:t>
            </a:r>
            <a:endParaRPr lang="ru-RU" sz="1600" dirty="0" smtClean="0">
              <a:latin typeface="Times New Roman" pitchFamily="18" charset="0"/>
              <a:cs typeface="Times New Roman" pitchFamily="18" charset="0"/>
            </a:endParaRPr>
          </a:p>
          <a:p>
            <a:pPr algn="just"/>
            <a:r>
              <a:rPr lang="uz-Cyrl-UZ" sz="1600" dirty="0" smtClean="0">
                <a:latin typeface="Times New Roman" pitchFamily="18" charset="0"/>
                <a:cs typeface="Times New Roman" pitchFamily="18" charset="0"/>
              </a:rPr>
              <a:t> </a:t>
            </a:r>
            <a:endParaRPr lang="ru-RU" sz="1600" dirty="0" smtClean="0">
              <a:latin typeface="Times New Roman" pitchFamily="18" charset="0"/>
              <a:cs typeface="Times New Roman" pitchFamily="18" charset="0"/>
            </a:endParaRPr>
          </a:p>
          <a:p>
            <a:pPr algn="just"/>
            <a:r>
              <a:rPr lang="uz-Cyrl-UZ" sz="1600" b="1" dirty="0" smtClean="0">
                <a:latin typeface="Times New Roman" pitchFamily="18" charset="0"/>
                <a:cs typeface="Times New Roman" pitchFamily="18" charset="0"/>
              </a:rPr>
              <a:t> ISBN   978-9943-7312-6-4</a:t>
            </a:r>
            <a:endParaRPr lang="ru-RU" sz="1600" dirty="0" smtClean="0">
              <a:latin typeface="Times New Roman" pitchFamily="18" charset="0"/>
              <a:cs typeface="Times New Roman" pitchFamily="18" charset="0"/>
            </a:endParaRPr>
          </a:p>
          <a:p>
            <a:pPr algn="just"/>
            <a:r>
              <a:rPr lang="uz-Cyrl-UZ" sz="1600" b="1" dirty="0" smtClean="0">
                <a:latin typeface="Times New Roman" pitchFamily="18" charset="0"/>
                <a:cs typeface="Times New Roman" pitchFamily="18" charset="0"/>
              </a:rPr>
              <a:t> </a:t>
            </a:r>
            <a:endParaRPr lang="ru-RU" sz="1600" dirty="0" smtClean="0">
              <a:latin typeface="Times New Roman" pitchFamily="18" charset="0"/>
              <a:cs typeface="Times New Roman" pitchFamily="18" charset="0"/>
            </a:endParaRPr>
          </a:p>
          <a:p>
            <a:pPr algn="just"/>
            <a:r>
              <a:rPr lang="uz-Cyrl-UZ" sz="1600" dirty="0" smtClean="0">
                <a:latin typeface="Times New Roman" pitchFamily="18" charset="0"/>
                <a:cs typeface="Times New Roman" pitchFamily="18" charset="0"/>
              </a:rPr>
              <a:t>	Таниқли журналист ва публицист Чори Жумақуловнинг ушбу “Замин ва замон фарзандлари” номли китобидан Сурхон воҳасида ўзининг кўп йиллик ҳалол меҳнати, ташаббускорлиги билан элда обрў  топган инсонлар тўғрисидаги ўзига хос сюджетли очерклар, ьиллий адабиётимизнинг етук намояндалари ижоди ва уларнинг айрим асарлари ҳақидаги маънавий- аҳлоқий ьақолалар ўрин олган.</a:t>
            </a:r>
            <a:endParaRPr lang="ru-RU" sz="1600" dirty="0" smtClean="0">
              <a:latin typeface="Times New Roman" pitchFamily="18" charset="0"/>
              <a:cs typeface="Times New Roman" pitchFamily="18" charset="0"/>
            </a:endParaRPr>
          </a:p>
          <a:p>
            <a:pPr algn="just"/>
            <a:r>
              <a:rPr lang="uz-Cyrl-UZ" sz="1600" dirty="0" smtClean="0">
                <a:latin typeface="Times New Roman" pitchFamily="18" charset="0"/>
                <a:cs typeface="Times New Roman" pitchFamily="18" charset="0"/>
              </a:rPr>
              <a:t>	</a:t>
            </a:r>
            <a:endParaRPr lang="ru-RU" sz="1600" dirty="0" smtClean="0">
              <a:latin typeface="Times New Roman" pitchFamily="18" charset="0"/>
              <a:cs typeface="Times New Roman" pitchFamily="18" charset="0"/>
            </a:endParaRPr>
          </a:p>
          <a:p>
            <a:pPr algn="just"/>
            <a:r>
              <a:rPr lang="uz-Cyrl-UZ" sz="1600" dirty="0" smtClean="0">
                <a:latin typeface="Times New Roman" pitchFamily="18" charset="0"/>
                <a:cs typeface="Times New Roman" pitchFamily="18" charset="0"/>
              </a:rPr>
              <a:t> </a:t>
            </a:r>
            <a:endParaRPr lang="ru-RU" sz="1600" dirty="0" smtClean="0">
              <a:latin typeface="Times New Roman" pitchFamily="18" charset="0"/>
              <a:cs typeface="Times New Roman" pitchFamily="18" charset="0"/>
            </a:endParaRPr>
          </a:p>
          <a:p>
            <a:endParaRPr lang="ru-RU" sz="1600" dirty="0"/>
          </a:p>
        </p:txBody>
      </p:sp>
      <p:pic>
        <p:nvPicPr>
          <p:cNvPr id="4" name="Рисунок 3"/>
          <p:cNvPicPr/>
          <p:nvPr/>
        </p:nvPicPr>
        <p:blipFill>
          <a:blip r:embed="rId2" cstate="print"/>
          <a:srcRect t="13617" r="9804" b="16148"/>
          <a:stretch>
            <a:fillRect/>
          </a:stretch>
        </p:blipFill>
        <p:spPr bwMode="auto">
          <a:xfrm>
            <a:off x="428596" y="1428736"/>
            <a:ext cx="2643206" cy="4357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15328" cy="725470"/>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uz-Cyrl-UZ" sz="4000" b="1" dirty="0" smtClean="0">
                <a:latin typeface="Gungsuh" pitchFamily="18" charset="-127"/>
                <a:ea typeface="Gungsuh" pitchFamily="18" charset="-127"/>
              </a:rPr>
              <a:t>ҲАЁТ  ҲИКМАТЛАРИ</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071802" y="1214422"/>
            <a:ext cx="5572164" cy="5259530"/>
          </a:xfrm>
        </p:spPr>
        <p:txBody>
          <a:bodyPr>
            <a:normAutofit fontScale="85000" lnSpcReduction="20000"/>
          </a:bodyPr>
          <a:lstStyle/>
          <a:p>
            <a:pPr algn="just"/>
            <a:r>
              <a:rPr lang="uz-Cyrl-UZ" b="1" dirty="0" smtClean="0">
                <a:latin typeface="Times New Roman" pitchFamily="18" charset="0"/>
                <a:cs typeface="Times New Roman" pitchFamily="18" charset="0"/>
              </a:rPr>
              <a:t>УЎК: 821.512.133-1</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КБК: 84 (5Ў) 7</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Н - 18</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Зубайда Назарова.</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“Ҳаёт ҳикматлари”.(Шеърлар) –  Термиз:  “Сурхон - нашр”,  2019 й. – 48  б.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ISBN   978-9943-5511-9-0</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a:t>
            </a:r>
            <a:r>
              <a:rPr lang="uz-Cyrl-UZ" dirty="0" smtClean="0">
                <a:latin typeface="Times New Roman" pitchFamily="18" charset="0"/>
                <a:cs typeface="Times New Roman" pitchFamily="18" charset="0"/>
              </a:rPr>
              <a:t>Шеър – инсон қалбининг ҳис – туйғулар, кечинмалар, қарашлар, тасаввурлар ва таассуротлар суврати янглиғ пайдо бўлади.</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Кекса педагог, ижодкор онахон Зубайда Назарованинг шеърларида ҳам ушбу жиҳатларни лўриш мумкин. Улкан ҳаётий тажрибада, узоқ кузатишлар, фалсавий хулосалар асосида яратилган.</a:t>
            </a:r>
            <a:endParaRPr lang="ru-RU" dirty="0">
              <a:latin typeface="Times New Roman" pitchFamily="18" charset="0"/>
              <a:cs typeface="Times New Roman" pitchFamily="18" charset="0"/>
            </a:endParaRPr>
          </a:p>
        </p:txBody>
      </p:sp>
      <p:pic>
        <p:nvPicPr>
          <p:cNvPr id="4" name="Рисунок 3"/>
          <p:cNvPicPr/>
          <p:nvPr/>
        </p:nvPicPr>
        <p:blipFill>
          <a:blip r:embed="rId2" cstate="print"/>
          <a:srcRect l="7106" t="16104" r="10630" b="15065"/>
          <a:stretch>
            <a:fillRect/>
          </a:stretch>
        </p:blipFill>
        <p:spPr bwMode="auto">
          <a:xfrm>
            <a:off x="500034" y="1428736"/>
            <a:ext cx="2428892" cy="4286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725470"/>
          </a:xfrm>
        </p:spPr>
        <p:style>
          <a:lnRef idx="1">
            <a:schemeClr val="accent4"/>
          </a:lnRef>
          <a:fillRef idx="2">
            <a:schemeClr val="accent4"/>
          </a:fillRef>
          <a:effectRef idx="1">
            <a:schemeClr val="accent4"/>
          </a:effectRef>
          <a:fontRef idx="minor">
            <a:schemeClr val="dk1"/>
          </a:fontRef>
        </p:style>
        <p:txBody>
          <a:bodyPr>
            <a:normAutofit/>
          </a:bodyPr>
          <a:lstStyle/>
          <a:p>
            <a:r>
              <a:rPr lang="uz-Cyrl-UZ" sz="3200" b="1" dirty="0" smtClean="0">
                <a:latin typeface="Gungsuh" pitchFamily="18" charset="-127"/>
                <a:ea typeface="Gungsuh" pitchFamily="18" charset="-127"/>
              </a:rPr>
              <a:t>ЮРАГИГА СУРХОНДАРЁ СИҒГАН АЁЛ</a:t>
            </a:r>
            <a:endParaRPr lang="ru-RU" sz="3200" b="1" dirty="0">
              <a:latin typeface="Gungsuh" pitchFamily="18" charset="-127"/>
              <a:ea typeface="Gungsuh" pitchFamily="18" charset="-127"/>
            </a:endParaRPr>
          </a:p>
        </p:txBody>
      </p:sp>
      <p:sp>
        <p:nvSpPr>
          <p:cNvPr id="3" name="Содержимое 2"/>
          <p:cNvSpPr>
            <a:spLocks noGrp="1"/>
          </p:cNvSpPr>
          <p:nvPr>
            <p:ph sz="quarter" idx="1"/>
          </p:nvPr>
        </p:nvSpPr>
        <p:spPr>
          <a:xfrm>
            <a:off x="3428992" y="1142984"/>
            <a:ext cx="5143536" cy="5330968"/>
          </a:xfrm>
        </p:spPr>
        <p:txBody>
          <a:bodyPr>
            <a:normAutofit fontScale="77500" lnSpcReduction="20000"/>
          </a:bodyPr>
          <a:lstStyle/>
          <a:p>
            <a:pPr algn="just"/>
            <a:r>
              <a:rPr lang="uz-Cyrl-UZ" b="1" dirty="0" smtClean="0">
                <a:latin typeface="Times New Roman" pitchFamily="18" charset="0"/>
                <a:cs typeface="Times New Roman" pitchFamily="18" charset="0"/>
              </a:rPr>
              <a:t>УЎК: 821.512(575.151)(092)</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КБК: 67.400.6г (5Ў)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М - 99</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Юрагига Сурхондарё сиғган аёл</a:t>
            </a:r>
            <a:r>
              <a:rPr lang="uz-Cyrl-UZ" dirty="0" smtClean="0">
                <a:latin typeface="Times New Roman" pitchFamily="18" charset="0"/>
                <a:cs typeface="Times New Roman" pitchFamily="18" charset="0"/>
              </a:rPr>
              <a:t>. –  Т.:  “Академнашр”,  2021 йил. – 128  б.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ИСБН 978-9943-6499-8-9</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a:t>
            </a:r>
            <a:r>
              <a:rPr lang="uz-Cyrl-UZ" dirty="0" smtClean="0">
                <a:latin typeface="Times New Roman" pitchFamily="18" charset="0"/>
                <a:cs typeface="Times New Roman" pitchFamily="18" charset="0"/>
              </a:rPr>
              <a:t>Аёл бўлиш оғир. Аёл бўлиш шараф. Аёл бўлиш санъатдир. Ўз ғаминг қолиб, лўпинча бошқаларнинг ташвиш –муаммоси бмлан умрингни яшаб қўйишинг эса мардлик, бағрикенгликдир.</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Бир умр ўзбек аёлининг дарди билан яшаган, унинг кўргилигини ўзиники деб билган Сурхон аёли – Мавлуда Қобулованинг умр йўллари ҳикоя қилинган ушбу китобда бир бошга тушган кўргиликларнинг нақадар аччиқ, серизтироб ўтганига гувоҳ бўласиз.</a:t>
            </a:r>
            <a:endParaRPr lang="ru-RU" dirty="0">
              <a:latin typeface="Times New Roman" pitchFamily="18" charset="0"/>
              <a:cs typeface="Times New Roman" pitchFamily="18" charset="0"/>
            </a:endParaRPr>
          </a:p>
        </p:txBody>
      </p:sp>
      <p:pic>
        <p:nvPicPr>
          <p:cNvPr id="7" name="Рисунок 6"/>
          <p:cNvPicPr/>
          <p:nvPr/>
        </p:nvPicPr>
        <p:blipFill>
          <a:blip r:embed="rId2" cstate="print"/>
          <a:srcRect l="8348" t="11051" r="5759" b="13813"/>
          <a:stretch>
            <a:fillRect/>
          </a:stretch>
        </p:blipFill>
        <p:spPr bwMode="auto">
          <a:xfrm>
            <a:off x="500034" y="1428736"/>
            <a:ext cx="2571768" cy="4214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725470"/>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uz-Cyrl-UZ" sz="4000" b="1" dirty="0" smtClean="0">
                <a:latin typeface="Gungsuh" pitchFamily="18" charset="-127"/>
                <a:ea typeface="Gungsuh" pitchFamily="18" charset="-127"/>
              </a:rPr>
              <a:t>АЖДОДЛАР  ЖАВОҲИРИ</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143240" y="1214422"/>
            <a:ext cx="5572164" cy="5259530"/>
          </a:xfrm>
        </p:spPr>
        <p:txBody>
          <a:bodyPr>
            <a:normAutofit fontScale="92500" lnSpcReduction="20000"/>
          </a:bodyPr>
          <a:lstStyle/>
          <a:p>
            <a:pPr algn="just"/>
            <a:r>
              <a:rPr lang="uz-Cyrl-UZ" b="1" dirty="0" smtClean="0">
                <a:latin typeface="Times New Roman" pitchFamily="18" charset="0"/>
                <a:cs typeface="Times New Roman" pitchFamily="18" charset="0"/>
              </a:rPr>
              <a:t>УЎК: 821.512.133-94</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КБК: 83.(5Ў)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М – 32</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Турсин Маҳмадалиев. </a:t>
            </a:r>
            <a:r>
              <a:rPr lang="uz-Cyrl-UZ" dirty="0" smtClean="0">
                <a:latin typeface="Times New Roman" pitchFamily="18" charset="0"/>
                <a:cs typeface="Times New Roman" pitchFamily="18" charset="0"/>
              </a:rPr>
              <a:t>Аждодлар жавоҳири. –  Термиз:  “Сурхон - нашр”,  2022 йил. – 148  б.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ИСБН 978-9943-7312-3-3</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a:t>
            </a:r>
            <a:r>
              <a:rPr lang="uz-Cyrl-UZ" dirty="0" smtClean="0">
                <a:latin typeface="Times New Roman" pitchFamily="18" charset="0"/>
                <a:cs typeface="Times New Roman" pitchFamily="18" charset="0"/>
              </a:rPr>
              <a:t>Китобда онадек азиз, муқаддас ватанимизнинг маънавий-маданий ва моддий	 оламинингнақадар улуғворлиги дунёвий азал ичра қадимги аждодларимизнинг жаҳон цивилизатсияга қўшган бетакрор ва беқиёс хазиналари маҳорат билан тасвирланган.</a:t>
            </a:r>
            <a:endParaRPr lang="ru-RU" dirty="0">
              <a:latin typeface="Times New Roman" pitchFamily="18" charset="0"/>
              <a:cs typeface="Times New Roman" pitchFamily="18" charset="0"/>
            </a:endParaRPr>
          </a:p>
        </p:txBody>
      </p:sp>
      <p:pic>
        <p:nvPicPr>
          <p:cNvPr id="4" name="Рисунок 3"/>
          <p:cNvPicPr/>
          <p:nvPr/>
        </p:nvPicPr>
        <p:blipFill>
          <a:blip r:embed="rId2" cstate="print"/>
          <a:srcRect l="5764" t="15459" r="8901" b="15217"/>
          <a:stretch>
            <a:fillRect/>
          </a:stretch>
        </p:blipFill>
        <p:spPr bwMode="auto">
          <a:xfrm>
            <a:off x="500034" y="1428736"/>
            <a:ext cx="2428892" cy="41434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654032"/>
          </a:xfrm>
        </p:spPr>
        <p:style>
          <a:lnRef idx="1">
            <a:schemeClr val="accent4"/>
          </a:lnRef>
          <a:fillRef idx="2">
            <a:schemeClr val="accent4"/>
          </a:fillRef>
          <a:effectRef idx="1">
            <a:schemeClr val="accent4"/>
          </a:effectRef>
          <a:fontRef idx="minor">
            <a:schemeClr val="dk1"/>
          </a:fontRef>
        </p:style>
        <p:txBody>
          <a:bodyPr/>
          <a:lstStyle/>
          <a:p>
            <a:pPr algn="ctr"/>
            <a:r>
              <a:rPr lang="en-US" b="1" dirty="0" err="1" smtClean="0">
                <a:latin typeface="Gungsuh" pitchFamily="18" charset="-127"/>
                <a:ea typeface="Gungsuh" pitchFamily="18" charset="-127"/>
                <a:cs typeface="Times New Roman" pitchFamily="18" charset="0"/>
              </a:rPr>
              <a:t>Yetkazib</a:t>
            </a:r>
            <a:r>
              <a:rPr lang="en-US" b="1" dirty="0" smtClean="0">
                <a:latin typeface="Gungsuh" pitchFamily="18" charset="-127"/>
                <a:ea typeface="Gungsuh" pitchFamily="18" charset="-127"/>
                <a:cs typeface="Times New Roman" pitchFamily="18" charset="0"/>
              </a:rPr>
              <a:t> </a:t>
            </a:r>
            <a:r>
              <a:rPr lang="en-US" b="1" dirty="0" err="1" smtClean="0">
                <a:latin typeface="Gungsuh" pitchFamily="18" charset="-127"/>
                <a:ea typeface="Gungsuh" pitchFamily="18" charset="-127"/>
                <a:cs typeface="Times New Roman" pitchFamily="18" charset="0"/>
              </a:rPr>
              <a:t>berish</a:t>
            </a:r>
            <a:r>
              <a:rPr lang="en-US" b="1" dirty="0" smtClean="0">
                <a:latin typeface="Gungsuh" pitchFamily="18" charset="-127"/>
                <a:ea typeface="Gungsuh" pitchFamily="18" charset="-127"/>
                <a:cs typeface="Times New Roman" pitchFamily="18" charset="0"/>
              </a:rPr>
              <a:t> </a:t>
            </a:r>
            <a:r>
              <a:rPr lang="en-US" b="1" dirty="0" err="1" smtClean="0">
                <a:latin typeface="Gungsuh" pitchFamily="18" charset="-127"/>
                <a:ea typeface="Gungsuh" pitchFamily="18" charset="-127"/>
                <a:cs typeface="Times New Roman" pitchFamily="18" charset="0"/>
              </a:rPr>
              <a:t>zanjirini</a:t>
            </a:r>
            <a:r>
              <a:rPr lang="en-US" b="1" dirty="0" smtClean="0">
                <a:latin typeface="Gungsuh" pitchFamily="18" charset="-127"/>
                <a:ea typeface="Gungsuh" pitchFamily="18" charset="-127"/>
                <a:cs typeface="Times New Roman" pitchFamily="18" charset="0"/>
              </a:rPr>
              <a:t> </a:t>
            </a:r>
            <a:r>
              <a:rPr lang="en-US" b="1" dirty="0" err="1" smtClean="0">
                <a:latin typeface="Gungsuh" pitchFamily="18" charset="-127"/>
                <a:ea typeface="Gungsuh" pitchFamily="18" charset="-127"/>
                <a:cs typeface="Times New Roman" pitchFamily="18" charset="0"/>
              </a:rPr>
              <a:t>boshqarish</a:t>
            </a:r>
            <a:endParaRPr lang="ru-RU" b="1" dirty="0">
              <a:latin typeface="Gungsuh" pitchFamily="18" charset="-127"/>
              <a:ea typeface="Gungsuh" pitchFamily="18" charset="-127"/>
            </a:endParaRPr>
          </a:p>
        </p:txBody>
      </p:sp>
      <p:sp>
        <p:nvSpPr>
          <p:cNvPr id="3" name="Содержимое 2"/>
          <p:cNvSpPr>
            <a:spLocks noGrp="1"/>
          </p:cNvSpPr>
          <p:nvPr>
            <p:ph sz="quarter" idx="1"/>
          </p:nvPr>
        </p:nvSpPr>
        <p:spPr>
          <a:xfrm>
            <a:off x="3214678" y="1214422"/>
            <a:ext cx="5429288" cy="5259530"/>
          </a:xfrm>
        </p:spPr>
        <p:txBody>
          <a:bodyPr>
            <a:normAutofit fontScale="85000" lnSpcReduction="20000"/>
          </a:bodyPr>
          <a:lstStyle/>
          <a:p>
            <a:pPr algn="just"/>
            <a:r>
              <a:rPr lang="uz-Cyrl-UZ" b="1" dirty="0" smtClean="0">
                <a:latin typeface="Times New Roman" pitchFamily="18" charset="0"/>
                <a:cs typeface="Times New Roman" pitchFamily="18" charset="0"/>
              </a:rPr>
              <a:t>UO‘K: 621.3.011.7</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KBK: 32.88-01</a:t>
            </a:r>
            <a:endParaRPr lang="ru-RU" dirty="0" smtClean="0">
              <a:latin typeface="Times New Roman" pitchFamily="18" charset="0"/>
              <a:cs typeface="Times New Roman" pitchFamily="18" charset="0"/>
            </a:endParaRPr>
          </a:p>
          <a:p>
            <a:pPr algn="just"/>
            <a:r>
              <a:rPr lang="en-US" b="1" dirty="0" smtClean="0">
                <a:latin typeface="Times New Roman" pitchFamily="18" charset="0"/>
                <a:cs typeface="Times New Roman" pitchFamily="18" charset="0"/>
              </a:rPr>
              <a:t>T</a:t>
            </a:r>
            <a:r>
              <a:rPr lang="uz-Cyrl-UZ" b="1" dirty="0" smtClean="0">
                <a:latin typeface="Times New Roman" pitchFamily="18" charset="0"/>
                <a:cs typeface="Times New Roman" pitchFamily="18" charset="0"/>
              </a:rPr>
              <a:t> - </a:t>
            </a:r>
            <a:r>
              <a:rPr lang="en-US" b="1" dirty="0" smtClean="0">
                <a:latin typeface="Times New Roman" pitchFamily="18" charset="0"/>
                <a:cs typeface="Times New Roman" pitchFamily="18" charset="0"/>
              </a:rPr>
              <a:t>88</a:t>
            </a:r>
            <a:endParaRPr lang="ru-RU" dirty="0" smtClean="0">
              <a:latin typeface="Times New Roman" pitchFamily="18" charset="0"/>
              <a:cs typeface="Times New Roman" pitchFamily="18" charset="0"/>
            </a:endParaRPr>
          </a:p>
          <a:p>
            <a:pPr algn="just"/>
            <a:r>
              <a:rPr lang="en-US" dirty="0" smtClean="0">
                <a:latin typeface="Times New Roman" pitchFamily="18" charset="0"/>
                <a:cs typeface="Times New Roman" pitchFamily="18" charset="0"/>
              </a:rPr>
              <a:t>M.R </a:t>
            </a:r>
            <a:r>
              <a:rPr lang="en-US" dirty="0" err="1" smtClean="0">
                <a:latin typeface="Times New Roman" pitchFamily="18" charset="0"/>
                <a:cs typeface="Times New Roman" pitchFamily="18" charset="0"/>
              </a:rPr>
              <a:t>Turgunov</a:t>
            </a:r>
            <a:r>
              <a:rPr lang="en-US" dirty="0" smtClean="0">
                <a:latin typeface="Times New Roman" pitchFamily="18" charset="0"/>
                <a:cs typeface="Times New Roman" pitchFamily="18" charset="0"/>
              </a:rPr>
              <a:t>, S.P. </a:t>
            </a:r>
            <a:r>
              <a:rPr lang="en-US" dirty="0" err="1" smtClean="0">
                <a:latin typeface="Times New Roman" pitchFamily="18" charset="0"/>
                <a:cs typeface="Times New Roman" pitchFamily="18" charset="0"/>
              </a:rPr>
              <a:t>Xalilov</a:t>
            </a:r>
            <a:r>
              <a:rPr lang="en-US" dirty="0" smtClean="0">
                <a:latin typeface="Times New Roman" pitchFamily="18" charset="0"/>
                <a:cs typeface="Times New Roman" pitchFamily="18" charset="0"/>
              </a:rPr>
              <a:t>, T.B. </a:t>
            </a:r>
            <a:r>
              <a:rPr lang="en-US" dirty="0" err="1" smtClean="0">
                <a:latin typeface="Times New Roman" pitchFamily="18" charset="0"/>
                <a:cs typeface="Times New Roman" pitchFamily="18" charset="0"/>
              </a:rPr>
              <a:t>Jo‘rayev</a:t>
            </a:r>
            <a:r>
              <a:rPr lang="en-US" b="1"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Yetkazib</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berish</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zanjirini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boshqarish</a:t>
            </a:r>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O‘quv</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qo‘llanma</a:t>
            </a:r>
            <a:r>
              <a:rPr lang="en-US" dirty="0" smtClean="0">
                <a:latin typeface="Times New Roman" pitchFamily="18" charset="0"/>
                <a:cs typeface="Times New Roman" pitchFamily="18" charset="0"/>
              </a:rPr>
              <a:t>). T., “</a:t>
            </a:r>
            <a:r>
              <a:rPr lang="en-US" dirty="0" err="1" smtClean="0">
                <a:latin typeface="Times New Roman" pitchFamily="18" charset="0"/>
                <a:cs typeface="Times New Roman" pitchFamily="18" charset="0"/>
              </a:rPr>
              <a:t>Aloqachi</a:t>
            </a:r>
            <a:r>
              <a:rPr lang="en-US" dirty="0" smtClean="0">
                <a:latin typeface="Times New Roman" pitchFamily="18" charset="0"/>
                <a:cs typeface="Times New Roman" pitchFamily="18" charset="0"/>
              </a:rPr>
              <a:t>”, </a:t>
            </a:r>
            <a:r>
              <a:rPr lang="uz-Cyrl-UZ" dirty="0" smtClean="0">
                <a:latin typeface="Times New Roman" pitchFamily="18" charset="0"/>
                <a:cs typeface="Times New Roman" pitchFamily="18" charset="0"/>
              </a:rPr>
              <a:t> 20</a:t>
            </a:r>
            <a:r>
              <a:rPr lang="en-US" dirty="0" smtClean="0">
                <a:latin typeface="Times New Roman" pitchFamily="18" charset="0"/>
                <a:cs typeface="Times New Roman" pitchFamily="18" charset="0"/>
              </a:rPr>
              <a:t>18, </a:t>
            </a:r>
            <a:r>
              <a:rPr lang="uz-Cyrl-UZ" dirty="0" smtClean="0">
                <a:latin typeface="Times New Roman" pitchFamily="18" charset="0"/>
                <a:cs typeface="Times New Roman" pitchFamily="18" charset="0"/>
              </a:rPr>
              <a:t> – </a:t>
            </a:r>
            <a:r>
              <a:rPr lang="en-US" dirty="0" smtClean="0">
                <a:latin typeface="Times New Roman" pitchFamily="18" charset="0"/>
                <a:cs typeface="Times New Roman" pitchFamily="18" charset="0"/>
              </a:rPr>
              <a:t>184  b</a:t>
            </a:r>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ISBN 978-9943-</a:t>
            </a:r>
            <a:r>
              <a:rPr lang="en-US" b="1" dirty="0" smtClean="0">
                <a:latin typeface="Times New Roman" pitchFamily="18" charset="0"/>
                <a:cs typeface="Times New Roman" pitchFamily="18" charset="0"/>
              </a:rPr>
              <a:t>5145-1-5</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a:t>
            </a:r>
            <a:r>
              <a:rPr lang="uz-Cyrl-UZ" dirty="0" smtClean="0">
                <a:latin typeface="Times New Roman" pitchFamily="18" charset="0"/>
                <a:cs typeface="Times New Roman" pitchFamily="18" charset="0"/>
              </a:rPr>
              <a:t>Qo‘llanmaning maqsadi – nazariy bilimlarni mustahkamlash hamda strukturali va obyektga yo‘naltirilgan yetkazib berish tamoyillarini nazariy o‘rganish va joriy etish amaliy ko‘nikmalarni hosil qilishdan iborat.</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Qo‘llanma etkazib berish zanjirining asosiy tushunchalarini, turli sharoitlarda “Yetkazib berish zanjirini boshqarish” tizimi muammosini hal etish uchun keng spektordagi dasturchi va olimlarga yordam beruvchi dasturlar haqida ma’limotlar beriladi. </a:t>
            </a:r>
            <a:endParaRPr lang="ru-RU" dirty="0" smtClean="0">
              <a:latin typeface="Times New Roman" pitchFamily="18" charset="0"/>
              <a:cs typeface="Times New Roman" pitchFamily="18" charset="0"/>
            </a:endParaRPr>
          </a:p>
          <a:p>
            <a:endParaRPr lang="ru-RU" dirty="0"/>
          </a:p>
        </p:txBody>
      </p:sp>
      <p:pic>
        <p:nvPicPr>
          <p:cNvPr id="4" name="Рисунок 3"/>
          <p:cNvPicPr/>
          <p:nvPr/>
        </p:nvPicPr>
        <p:blipFill>
          <a:blip r:embed="rId2" cstate="print"/>
          <a:srcRect l="8253" t="13068" r="6925" b="19602"/>
          <a:stretch>
            <a:fillRect/>
          </a:stretch>
        </p:blipFill>
        <p:spPr bwMode="auto">
          <a:xfrm>
            <a:off x="500034" y="1714488"/>
            <a:ext cx="2500330" cy="4071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654032"/>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uz-Cyrl-UZ" sz="3200" b="1" dirty="0" smtClean="0">
                <a:latin typeface="Gungsuh" pitchFamily="18" charset="-127"/>
                <a:ea typeface="Gungsuh" pitchFamily="18" charset="-127"/>
                <a:cs typeface="Times New Roman" pitchFamily="18" charset="0"/>
              </a:rPr>
              <a:t>Biznes tizimlari tahlili va loyihalash</a:t>
            </a:r>
            <a:endParaRPr lang="ru-RU" sz="3200" b="1" dirty="0">
              <a:latin typeface="Gungsuh" pitchFamily="18" charset="-127"/>
              <a:ea typeface="Gungsuh" pitchFamily="18" charset="-127"/>
            </a:endParaRPr>
          </a:p>
        </p:txBody>
      </p:sp>
      <p:sp>
        <p:nvSpPr>
          <p:cNvPr id="3" name="Содержимое 2"/>
          <p:cNvSpPr>
            <a:spLocks noGrp="1"/>
          </p:cNvSpPr>
          <p:nvPr>
            <p:ph sz="quarter" idx="1"/>
          </p:nvPr>
        </p:nvSpPr>
        <p:spPr>
          <a:xfrm>
            <a:off x="3357554" y="1071546"/>
            <a:ext cx="5286412" cy="5402406"/>
          </a:xfrm>
        </p:spPr>
        <p:txBody>
          <a:bodyPr>
            <a:normAutofit fontScale="85000" lnSpcReduction="10000"/>
          </a:bodyPr>
          <a:lstStyle/>
          <a:p>
            <a:pPr algn="just"/>
            <a:r>
              <a:rPr lang="uz-Cyrl-UZ" b="1" dirty="0" smtClean="0">
                <a:latin typeface="Times New Roman" pitchFamily="18" charset="0"/>
                <a:cs typeface="Times New Roman" pitchFamily="18" charset="0"/>
              </a:rPr>
              <a:t>UO‘K: 004.414.2:338.22(075.8)</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KBK: 65.290</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B - 67</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Kuvnakov A. E</a:t>
            </a:r>
            <a:r>
              <a:rPr lang="uz-Cyrl-UZ" b="1" dirty="0" smtClean="0">
                <a:latin typeface="Times New Roman" pitchFamily="18" charset="0"/>
                <a:cs typeface="Times New Roman" pitchFamily="18" charset="0"/>
              </a:rPr>
              <a:t>, </a:t>
            </a:r>
            <a:r>
              <a:rPr lang="uz-Cyrl-UZ" dirty="0" smtClean="0">
                <a:latin typeface="Times New Roman" pitchFamily="18" charset="0"/>
                <a:cs typeface="Times New Roman" pitchFamily="18" charset="0"/>
              </a:rPr>
              <a:t>Mirzayev A.E., Tursunov I.I., Xalilov S.P. /TATU, 132 b., Toshkent 2018.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ISBN 978-9943-5486-1-9</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Ushbu o‘quv qo‘llanma 5330500  - “Kompyuter injiniringi” (“Kompyuter injiniringi”, “Axborot xavfsizligi”, “AT - xizmat”, “Multemediya texnologiyalari”) bakalavr yo‘nalishida tahsil oluvchi talabalarning “Biznes tizimlari tahlili va loyihalash” fanidan olgan nazariy bilimlarini mustahkamlash va biznes tizimlarini tahlil qilish, loyihalash va ularni qurishning amaliy ko‘nikmasini talabalarga yaratishdan iborat.</a:t>
            </a:r>
            <a:endParaRPr lang="ru-RU" dirty="0" smtClean="0">
              <a:latin typeface="Times New Roman" pitchFamily="18" charset="0"/>
              <a:cs typeface="Times New Roman" pitchFamily="18" charset="0"/>
            </a:endParaRPr>
          </a:p>
          <a:p>
            <a:endParaRPr lang="ru-RU" dirty="0"/>
          </a:p>
        </p:txBody>
      </p:sp>
      <p:pic>
        <p:nvPicPr>
          <p:cNvPr id="4" name="Рисунок 3"/>
          <p:cNvPicPr/>
          <p:nvPr/>
        </p:nvPicPr>
        <p:blipFill>
          <a:blip r:embed="rId2" cstate="print"/>
          <a:srcRect l="4474" t="13274" r="10602" b="17808"/>
          <a:stretch>
            <a:fillRect/>
          </a:stretch>
        </p:blipFill>
        <p:spPr bwMode="auto">
          <a:xfrm>
            <a:off x="500034" y="1214422"/>
            <a:ext cx="2714644" cy="45720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725470"/>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uz-Cyrl-UZ" sz="4000" b="1" dirty="0" smtClean="0">
                <a:latin typeface="Gungsuh" pitchFamily="18" charset="-127"/>
                <a:ea typeface="Gungsuh" pitchFamily="18" charset="-127"/>
                <a:cs typeface="Times New Roman" pitchFamily="18" charset="0"/>
              </a:rPr>
              <a:t>Ушалмаган орзулар</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071802" y="1142984"/>
            <a:ext cx="5572164" cy="5330968"/>
          </a:xfrm>
        </p:spPr>
        <p:txBody>
          <a:bodyPr>
            <a:normAutofit fontScale="85000" lnSpcReduction="20000"/>
          </a:bodyPr>
          <a:lstStyle/>
          <a:p>
            <a:pPr algn="just"/>
            <a:r>
              <a:rPr lang="uz-Cyrl-UZ" b="1" dirty="0" smtClean="0">
                <a:latin typeface="Times New Roman" pitchFamily="18" charset="0"/>
                <a:cs typeface="Times New Roman" pitchFamily="18" charset="0"/>
              </a:rPr>
              <a:t>КБК: 84(5Ў) 6</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Б – 79</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Бобоевб Саидвафо.</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Ушалмаган орзулар: (қиссалар ва ҳикоялар) / С. Бобоев. –  T.: Алишер Навоий номидагиЎзбекистон Миллий кутубхонаси нашриёти,  2009. – 184  б.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ISBN 978-9943-06-275-3</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Истеъдодли ёзувчи Саидвафо Бобоев бир қатра ҳикоя ва қиссалари билан адабиёт ихлосмандларига яхши таниш. Ёзувчининг ушбу китобига ҳам яхшилик ва ёмонликб разолат ва адолат кураши ва ечими юксак бадиий маҳорат билан ифода этилган. Ўйлаймизкиб мазкур тўпламда жам этилган қиссалар ва ҳикоялар ҳам сиз азиз китобхонларни бефарқ қолдирмайди. </a:t>
            </a:r>
            <a:endParaRPr lang="ru-RU" dirty="0" smtClean="0">
              <a:latin typeface="Times New Roman" pitchFamily="18" charset="0"/>
              <a:cs typeface="Times New Roman" pitchFamily="18" charset="0"/>
            </a:endParaRPr>
          </a:p>
          <a:p>
            <a:endParaRPr lang="ru-RU" dirty="0"/>
          </a:p>
        </p:txBody>
      </p:sp>
      <p:pic>
        <p:nvPicPr>
          <p:cNvPr id="4" name="Рисунок 3"/>
          <p:cNvPicPr/>
          <p:nvPr/>
        </p:nvPicPr>
        <p:blipFill>
          <a:blip r:embed="rId2" cstate="print"/>
          <a:srcRect l="3044" t="12761" r="11552" b="16473"/>
          <a:stretch>
            <a:fillRect/>
          </a:stretch>
        </p:blipFill>
        <p:spPr bwMode="auto">
          <a:xfrm>
            <a:off x="428596" y="1357298"/>
            <a:ext cx="2643206" cy="4286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725470"/>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uz-Cyrl-UZ" sz="4000" b="1" dirty="0" smtClean="0">
                <a:latin typeface="Gungsuh" pitchFamily="18" charset="-127"/>
                <a:ea typeface="Gungsuh" pitchFamily="18" charset="-127"/>
                <a:cs typeface="Times New Roman" pitchFamily="18" charset="0"/>
              </a:rPr>
              <a:t>Юрагим яхшилик истайди</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500430" y="1142984"/>
            <a:ext cx="5186370" cy="5330968"/>
          </a:xfrm>
        </p:spPr>
        <p:txBody>
          <a:bodyPr>
            <a:normAutofit fontScale="85000" lnSpcReduction="10000"/>
          </a:bodyPr>
          <a:lstStyle/>
          <a:p>
            <a:pPr algn="just"/>
            <a:r>
              <a:rPr lang="uz-Cyrl-UZ" b="1" dirty="0" smtClean="0">
                <a:latin typeface="Times New Roman" pitchFamily="18" charset="0"/>
                <a:cs typeface="Times New Roman" pitchFamily="18" charset="0"/>
              </a:rPr>
              <a:t>УЎК: 821.512.133-1</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КБК: 83.(5Ў) -5</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Т – 41</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Қурбонали Термизий. </a:t>
            </a:r>
            <a:r>
              <a:rPr lang="uz-Cyrl-UZ" dirty="0" smtClean="0">
                <a:latin typeface="Times New Roman" pitchFamily="18" charset="0"/>
                <a:cs typeface="Times New Roman" pitchFamily="18" charset="0"/>
              </a:rPr>
              <a:t>Юрагим яхшилик истайди (Шеърлар). –  Tермиз:  “Surxon - nashr”,  2022 йил. – 144  б.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ISBN 978-9943-7997-7-6</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a:t>
            </a:r>
            <a:r>
              <a:rPr lang="uz-Cyrl-UZ" dirty="0" smtClean="0">
                <a:latin typeface="Times New Roman" pitchFamily="18" charset="0"/>
                <a:cs typeface="Times New Roman" pitchFamily="18" charset="0"/>
              </a:rPr>
              <a:t>Инсон юраги  барча ҳис-туйғуларни ўзида жам қилган ажиб неъматдир. Шоир Қурбонали Термизийнинг ушбу шеърий тўпламида меҳр, оқибат, яхшилик, садоқат, ишқ, муҳаббат, дўстлик, хотира каби эзгу ҳис-туйғуларни тараннум этган шеърлар ва ғазаллар жам бўлган.</a:t>
            </a:r>
            <a:endParaRPr lang="ru-RU" dirty="0" smtClean="0">
              <a:latin typeface="Times New Roman" pitchFamily="18" charset="0"/>
              <a:cs typeface="Times New Roman" pitchFamily="18" charset="0"/>
            </a:endParaRPr>
          </a:p>
          <a:p>
            <a:endParaRPr lang="ru-RU" dirty="0"/>
          </a:p>
        </p:txBody>
      </p:sp>
      <p:pic>
        <p:nvPicPr>
          <p:cNvPr id="4" name="Рисунок 3"/>
          <p:cNvPicPr/>
          <p:nvPr/>
        </p:nvPicPr>
        <p:blipFill>
          <a:blip r:embed="rId2" cstate="print"/>
          <a:srcRect l="3543" t="15000" r="10999" b="15714"/>
          <a:stretch>
            <a:fillRect/>
          </a:stretch>
        </p:blipFill>
        <p:spPr bwMode="auto">
          <a:xfrm>
            <a:off x="571472" y="1357298"/>
            <a:ext cx="2714644" cy="4643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796908"/>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uz-Cyrl-UZ" sz="4000" b="1" dirty="0" smtClean="0">
                <a:latin typeface="Gungsuh" pitchFamily="18" charset="-127"/>
                <a:ea typeface="Gungsuh" pitchFamily="18" charset="-127"/>
                <a:cs typeface="Times New Roman" pitchFamily="18" charset="0"/>
              </a:rPr>
              <a:t>“Алпомиш” талқин</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143240" y="1285860"/>
            <a:ext cx="5429288" cy="5188092"/>
          </a:xfrm>
        </p:spPr>
        <p:txBody>
          <a:bodyPr>
            <a:normAutofit fontScale="85000" lnSpcReduction="10000"/>
          </a:bodyPr>
          <a:lstStyle/>
          <a:p>
            <a:pPr algn="just"/>
            <a:r>
              <a:rPr lang="uz-Cyrl-UZ" b="1" dirty="0" smtClean="0">
                <a:latin typeface="Times New Roman" pitchFamily="18" charset="0"/>
                <a:cs typeface="Times New Roman" pitchFamily="18" charset="0"/>
              </a:rPr>
              <a:t>КБК: 83.3Ў.3</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Й – 74</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Йўлдошевб Қозоқбой.</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“Алпомиш” талқинлари ёки достон бидияти ҳамда миллат маънавияти ҳақида айрим фикирлар. – Т.:  “Маънавият”,  2002 йил. – 168  б.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Қозоқбой Йўлдошевнинг “Алпомиш талқинлари” китоби халқ оғизаки ижодимизга янгича қараш, янгича муносабат, янги хулосалар чиқаришнинг ёрқин намуналаридан бири десак янглишмаймиз. Олим мазкур достонга ҳозиргача билдириб келинган, маълум маънода айтилган илмий-ижодий ёндашувлар тизимига янгича бир руҳ, ўзгача бир ҳаво олиб киради.</a:t>
            </a:r>
            <a:endParaRPr lang="ru-RU" dirty="0">
              <a:latin typeface="Times New Roman" pitchFamily="18" charset="0"/>
              <a:cs typeface="Times New Roman" pitchFamily="18" charset="0"/>
            </a:endParaRPr>
          </a:p>
        </p:txBody>
      </p:sp>
      <p:pic>
        <p:nvPicPr>
          <p:cNvPr id="4" name="Рисунок 3"/>
          <p:cNvPicPr/>
          <p:nvPr/>
        </p:nvPicPr>
        <p:blipFill>
          <a:blip r:embed="rId2" cstate="print"/>
          <a:srcRect l="10263" t="12756" r="11679" b="15945"/>
          <a:stretch>
            <a:fillRect/>
          </a:stretch>
        </p:blipFill>
        <p:spPr bwMode="auto">
          <a:xfrm>
            <a:off x="500034" y="1643050"/>
            <a:ext cx="2571768" cy="4714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15328" cy="654032"/>
          </a:xfrm>
        </p:spPr>
        <p:style>
          <a:lnRef idx="1">
            <a:schemeClr val="accent4"/>
          </a:lnRef>
          <a:fillRef idx="2">
            <a:schemeClr val="accent4"/>
          </a:fillRef>
          <a:effectRef idx="1">
            <a:schemeClr val="accent4"/>
          </a:effectRef>
          <a:fontRef idx="minor">
            <a:schemeClr val="dk1"/>
          </a:fontRef>
        </p:style>
        <p:txBody>
          <a:bodyPr/>
          <a:lstStyle/>
          <a:p>
            <a:pPr algn="ctr"/>
            <a:r>
              <a:rPr lang="uz-Cyrl-UZ" b="1" dirty="0" smtClean="0">
                <a:latin typeface="Gungsuh" pitchFamily="18" charset="-127"/>
                <a:ea typeface="Gungsuh" pitchFamily="18" charset="-127"/>
              </a:rPr>
              <a:t>ШАФФОФ  ТУЙҒУЛАР</a:t>
            </a:r>
            <a:endParaRPr lang="ru-RU" b="1" dirty="0">
              <a:latin typeface="Gungsuh" pitchFamily="18" charset="-127"/>
              <a:ea typeface="Gungsuh" pitchFamily="18" charset="-127"/>
            </a:endParaRPr>
          </a:p>
        </p:txBody>
      </p:sp>
      <p:sp>
        <p:nvSpPr>
          <p:cNvPr id="3" name="Содержимое 2"/>
          <p:cNvSpPr>
            <a:spLocks noGrp="1"/>
          </p:cNvSpPr>
          <p:nvPr>
            <p:ph sz="quarter" idx="1"/>
          </p:nvPr>
        </p:nvSpPr>
        <p:spPr>
          <a:xfrm>
            <a:off x="2786050" y="1285860"/>
            <a:ext cx="5857916" cy="5357850"/>
          </a:xfrm>
        </p:spPr>
        <p:txBody>
          <a:bodyPr>
            <a:noAutofit/>
          </a:bodyPr>
          <a:lstStyle/>
          <a:p>
            <a:pPr lvl="0" algn="just"/>
            <a:r>
              <a:rPr lang="en-US" sz="1800" b="1" dirty="0" smtClean="0">
                <a:latin typeface="Times New Roman" pitchFamily="18" charset="0"/>
                <a:cs typeface="Times New Roman" pitchFamily="18" charset="0"/>
              </a:rPr>
              <a:t>УЎК:    8251.512.139.94</a:t>
            </a:r>
            <a:endParaRPr lang="ru-RU" sz="1800" dirty="0" smtClean="0">
              <a:latin typeface="Times New Roman" pitchFamily="18" charset="0"/>
              <a:cs typeface="Times New Roman" pitchFamily="18" charset="0"/>
            </a:endParaRPr>
          </a:p>
          <a:p>
            <a:pPr lvl="0" algn="just"/>
            <a:r>
              <a:rPr lang="en-US" sz="1800" b="1" dirty="0" smtClean="0">
                <a:latin typeface="Times New Roman" pitchFamily="18" charset="0"/>
                <a:cs typeface="Times New Roman" pitchFamily="18" charset="0"/>
              </a:rPr>
              <a:t>КБК:   84(5Ў0-44)</a:t>
            </a:r>
            <a:endParaRPr lang="ru-RU" sz="1800" dirty="0" smtClean="0">
              <a:latin typeface="Times New Roman" pitchFamily="18" charset="0"/>
              <a:cs typeface="Times New Roman" pitchFamily="18" charset="0"/>
            </a:endParaRPr>
          </a:p>
          <a:p>
            <a:pPr lvl="0" algn="just"/>
            <a:r>
              <a:rPr lang="en-US" sz="1800" b="1" dirty="0" smtClean="0">
                <a:latin typeface="Times New Roman" pitchFamily="18" charset="0"/>
                <a:cs typeface="Times New Roman" pitchFamily="18" charset="0"/>
              </a:rPr>
              <a:t>К – 75</a:t>
            </a:r>
            <a:endParaRPr lang="ru-RU" sz="1800" dirty="0" smtClean="0">
              <a:latin typeface="Times New Roman" pitchFamily="18" charset="0"/>
              <a:cs typeface="Times New Roman" pitchFamily="18" charset="0"/>
            </a:endParaRPr>
          </a:p>
          <a:p>
            <a:pPr lvl="0" algn="just"/>
            <a:r>
              <a:rPr lang="en-US" sz="1800" b="1" dirty="0" err="1" smtClean="0">
                <a:latin typeface="Times New Roman" pitchFamily="18" charset="0"/>
                <a:cs typeface="Times New Roman" pitchFamily="18" charset="0"/>
              </a:rPr>
              <a:t>Сирожиддин</a:t>
            </a:r>
            <a:r>
              <a:rPr lang="en-US" sz="1800" b="1" dirty="0" smtClean="0">
                <a:latin typeface="Times New Roman" pitchFamily="18" charset="0"/>
                <a:cs typeface="Times New Roman" pitchFamily="18" charset="0"/>
              </a:rPr>
              <a:t> </a:t>
            </a:r>
            <a:r>
              <a:rPr lang="en-US" sz="1800" b="1" dirty="0" err="1" smtClean="0">
                <a:latin typeface="Times New Roman" pitchFamily="18" charset="0"/>
                <a:cs typeface="Times New Roman" pitchFamily="18" charset="0"/>
              </a:rPr>
              <a:t>Қулбобоев</a:t>
            </a:r>
            <a:r>
              <a:rPr lang="en-US" sz="1800" b="1" dirty="0" smtClean="0">
                <a:latin typeface="Times New Roman" pitchFamily="18" charset="0"/>
                <a:cs typeface="Times New Roman" pitchFamily="18" charset="0"/>
              </a:rPr>
              <a:t> </a:t>
            </a:r>
            <a:endParaRPr lang="ru-RU" sz="1800" dirty="0" smtClean="0">
              <a:latin typeface="Times New Roman" pitchFamily="18" charset="0"/>
              <a:cs typeface="Times New Roman" pitchFamily="18" charset="0"/>
            </a:endParaRPr>
          </a:p>
          <a:p>
            <a:pPr lvl="0" algn="just"/>
            <a:r>
              <a:rPr lang="ru-RU" sz="1800" b="1" dirty="0" smtClean="0">
                <a:latin typeface="Times New Roman" pitchFamily="18" charset="0"/>
                <a:cs typeface="Times New Roman" pitchFamily="18" charset="0"/>
              </a:rPr>
              <a:t>“</a:t>
            </a:r>
            <a:r>
              <a:rPr lang="ru-RU" sz="1800" b="1" dirty="0" err="1" smtClean="0">
                <a:latin typeface="Times New Roman" pitchFamily="18" charset="0"/>
                <a:cs typeface="Times New Roman" pitchFamily="18" charset="0"/>
              </a:rPr>
              <a:t>Шаффоф</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туйғулар”.</a:t>
            </a:r>
            <a:r>
              <a:rPr lang="ru-RU" sz="1800" b="1" dirty="0" smtClean="0">
                <a:latin typeface="Times New Roman" pitchFamily="18" charset="0"/>
                <a:cs typeface="Times New Roman" pitchFamily="18" charset="0"/>
              </a:rPr>
              <a:t>(</a:t>
            </a:r>
            <a:r>
              <a:rPr lang="ru-RU" sz="1800" b="1" dirty="0" err="1" smtClean="0">
                <a:latin typeface="Times New Roman" pitchFamily="18" charset="0"/>
                <a:cs typeface="Times New Roman" pitchFamily="18" charset="0"/>
              </a:rPr>
              <a:t>Штърлар</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қатралар</a:t>
            </a:r>
            <a:r>
              <a:rPr lang="ru-RU" sz="1800" b="1" dirty="0" smtClean="0">
                <a:latin typeface="Times New Roman" pitchFamily="18" charset="0"/>
                <a:cs typeface="Times New Roman" pitchFamily="18" charset="0"/>
              </a:rPr>
              <a:t>) – Т.: “</a:t>
            </a:r>
            <a:r>
              <a:rPr lang="en-US" sz="1800" b="1" dirty="0" smtClean="0">
                <a:latin typeface="Times New Roman" pitchFamily="18" charset="0"/>
                <a:cs typeface="Times New Roman" pitchFamily="18" charset="0"/>
              </a:rPr>
              <a:t>GANJINA</a:t>
            </a:r>
            <a:r>
              <a:rPr lang="ru-RU" sz="1800" b="1" dirty="0" smtClean="0">
                <a:latin typeface="Times New Roman" pitchFamily="18" charset="0"/>
                <a:cs typeface="Times New Roman" pitchFamily="18" charset="0"/>
              </a:rPr>
              <a:t>” </a:t>
            </a:r>
            <a:r>
              <a:rPr lang="ru-RU" sz="1800" b="1" dirty="0" err="1" smtClean="0">
                <a:latin typeface="Times New Roman" pitchFamily="18" charset="0"/>
                <a:cs typeface="Times New Roman" pitchFamily="18" charset="0"/>
              </a:rPr>
              <a:t>нашриёти</a:t>
            </a:r>
            <a:r>
              <a:rPr lang="ru-RU" sz="1800" b="1" dirty="0" smtClean="0">
                <a:latin typeface="Times New Roman" pitchFamily="18" charset="0"/>
                <a:cs typeface="Times New Roman" pitchFamily="18" charset="0"/>
              </a:rPr>
              <a:t> 2025. – 106 б.</a:t>
            </a:r>
            <a:endParaRPr lang="ru-RU" sz="1800" dirty="0" smtClean="0">
              <a:latin typeface="Times New Roman" pitchFamily="18" charset="0"/>
              <a:cs typeface="Times New Roman" pitchFamily="18" charset="0"/>
            </a:endParaRPr>
          </a:p>
          <a:p>
            <a:pPr algn="just"/>
            <a:r>
              <a:rPr lang="ru-RU" sz="1800" b="1" dirty="0" smtClean="0">
                <a:latin typeface="Times New Roman" pitchFamily="18" charset="0"/>
                <a:cs typeface="Times New Roman" pitchFamily="18" charset="0"/>
              </a:rPr>
              <a:t>    </a:t>
            </a:r>
            <a:endParaRPr lang="ru-RU" sz="1800" dirty="0" smtClean="0">
              <a:latin typeface="Times New Roman" pitchFamily="18" charset="0"/>
              <a:cs typeface="Times New Roman" pitchFamily="18" charset="0"/>
            </a:endParaRPr>
          </a:p>
          <a:p>
            <a:pPr algn="just"/>
            <a:r>
              <a:rPr lang="uz-Cyrl-UZ" sz="1800" b="1" dirty="0" smtClean="0">
                <a:latin typeface="Times New Roman" pitchFamily="18" charset="0"/>
                <a:cs typeface="Times New Roman" pitchFamily="18" charset="0"/>
              </a:rPr>
              <a:t>ISBN</a:t>
            </a:r>
            <a:r>
              <a:rPr lang="ru-RU" sz="1800" b="1" dirty="0" smtClean="0">
                <a:latin typeface="Times New Roman" pitchFamily="18" charset="0"/>
                <a:cs typeface="Times New Roman" pitchFamily="18" charset="0"/>
              </a:rPr>
              <a:t> 978-9910-8739-3-5 </a:t>
            </a:r>
            <a:endParaRPr lang="ru-RU" sz="1800" dirty="0" smtClean="0">
              <a:latin typeface="Times New Roman" pitchFamily="18" charset="0"/>
              <a:cs typeface="Times New Roman" pitchFamily="18" charset="0"/>
            </a:endParaRPr>
          </a:p>
          <a:p>
            <a:pPr algn="just"/>
            <a:r>
              <a:rPr lang="ru-RU" sz="1800" dirty="0" smtClean="0">
                <a:latin typeface="Times New Roman" pitchFamily="18" charset="0"/>
                <a:cs typeface="Times New Roman" pitchFamily="18" charset="0"/>
              </a:rPr>
              <a:t> </a:t>
            </a:r>
          </a:p>
          <a:p>
            <a:pPr algn="just"/>
            <a:r>
              <a:rPr lang="uz-Cyrl-UZ" sz="1800" dirty="0" smtClean="0">
                <a:latin typeface="Times New Roman" pitchFamily="18" charset="0"/>
                <a:cs typeface="Times New Roman" pitchFamily="18" charset="0"/>
              </a:rPr>
              <a:t>Шеър – туғон, у юракнинг изтиробли тўлғоғи, шоир эса дунёни қалб кўзи билан кўрувчи ва шундайлигича тасвир этувчи мусаввирдир . Музработлик ёш ижодкор Сирожиддин Қулбобоевнинг ҳам ушбу тўпламига кирган шеърларидан бедор юракнинг гоҳ сокин мавжларини, гоҳ шиддатли ҳайқириғини сезгандай бўласиз. Бадиа ва туйғуларида эса рангин ҳаётнинг </a:t>
            </a:r>
            <a:r>
              <a:rPr lang="en-US" sz="1800" dirty="0" smtClean="0">
                <a:latin typeface="Times New Roman" pitchFamily="18" charset="0"/>
                <a:cs typeface="Times New Roman" pitchFamily="18" charset="0"/>
              </a:rPr>
              <a:t>.</a:t>
            </a:r>
            <a:endParaRPr lang="ru-RU" sz="1800" dirty="0" smtClean="0">
              <a:latin typeface="Times New Roman" pitchFamily="18" charset="0"/>
              <a:cs typeface="Times New Roman" pitchFamily="18" charset="0"/>
            </a:endParaRPr>
          </a:p>
          <a:p>
            <a:pPr algn="just"/>
            <a:r>
              <a:rPr lang="uz-Cyrl-UZ" sz="2000" dirty="0" smtClean="0">
                <a:latin typeface="Times New Roman" pitchFamily="18" charset="0"/>
                <a:cs typeface="Times New Roman" pitchFamily="18" charset="0"/>
              </a:rPr>
              <a:t> </a:t>
            </a:r>
            <a:endParaRPr lang="ru-RU" sz="2000" dirty="0" smtClean="0">
              <a:latin typeface="Times New Roman" pitchFamily="18" charset="0"/>
              <a:cs typeface="Times New Roman" pitchFamily="18" charset="0"/>
            </a:endParaRPr>
          </a:p>
          <a:p>
            <a:pPr algn="just"/>
            <a:endParaRPr lang="ru-RU" sz="2000" dirty="0">
              <a:latin typeface="Times New Roman" pitchFamily="18" charset="0"/>
              <a:cs typeface="Times New Roman" pitchFamily="18" charset="0"/>
            </a:endParaRPr>
          </a:p>
        </p:txBody>
      </p:sp>
      <p:pic>
        <p:nvPicPr>
          <p:cNvPr id="4" name="Рисунок 3"/>
          <p:cNvPicPr/>
          <p:nvPr/>
        </p:nvPicPr>
        <p:blipFill>
          <a:blip r:embed="rId2" cstate="print"/>
          <a:srcRect l="9259" t="6944" r="11111" b="2777"/>
          <a:stretch>
            <a:fillRect/>
          </a:stretch>
        </p:blipFill>
        <p:spPr bwMode="auto">
          <a:xfrm>
            <a:off x="428596" y="1571612"/>
            <a:ext cx="2214578" cy="3929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725470"/>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uz-Cyrl-UZ" sz="4000" b="1" dirty="0" smtClean="0">
                <a:latin typeface="Gungsuh" pitchFamily="18" charset="-127"/>
                <a:ea typeface="Gungsuh" pitchFamily="18" charset="-127"/>
                <a:cs typeface="Times New Roman" pitchFamily="18" charset="0"/>
              </a:rPr>
              <a:t>Бунёдкорлар</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357554" y="1071546"/>
            <a:ext cx="5286412" cy="5402406"/>
          </a:xfrm>
        </p:spPr>
        <p:txBody>
          <a:bodyPr>
            <a:normAutofit fontScale="77500" lnSpcReduction="20000"/>
          </a:bodyPr>
          <a:lstStyle/>
          <a:p>
            <a:pPr algn="just"/>
            <a:r>
              <a:rPr lang="uz-Cyrl-UZ" b="1" dirty="0" smtClean="0">
                <a:latin typeface="Times New Roman" pitchFamily="18" charset="0"/>
                <a:cs typeface="Times New Roman" pitchFamily="18" charset="0"/>
              </a:rPr>
              <a:t>УЎК: 94:39(575.1</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КБК: 85.11.8</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С – 24</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Бунёдкорлар: </a:t>
            </a:r>
            <a:r>
              <a:rPr lang="uz-Cyrl-UZ" dirty="0" smtClean="0">
                <a:latin typeface="Times New Roman" pitchFamily="18" charset="0"/>
                <a:cs typeface="Times New Roman" pitchFamily="18" charset="0"/>
              </a:rPr>
              <a:t>ёдномалар, эссе, рисола /тўпловчилар Нарзулла Сўфиев, Рўзимурод Чориев, Ҳикмат Файзуллаев. . –  T.:  “Tafakkur”,  2015. – 208  б.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ISBN 978-9943-24-072-8</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a:t>
            </a:r>
            <a:r>
              <a:rPr lang="uz-Cyrl-UZ" dirty="0" smtClean="0">
                <a:latin typeface="Times New Roman" pitchFamily="18" charset="0"/>
                <a:cs typeface="Times New Roman" pitchFamily="18" charset="0"/>
              </a:rPr>
              <a:t>Ушбу китобда оддий инсон, етук мутахассис, Сурхондарёлик бунёдкор қурувчилар сардори Абдуссатор Ҳайитов хотирасига доир ёдномалар жамланган. Бу эсдаликлар ёшларимиз учун амалий сабоқ, ибрат ва илғор иш тажриба дарслари кабидир. Зеро, Абдуссатор Ҳайитовнинг ибратли ҳаёт йўли унинг замондош дўстлари томонидан ишонарли далиллар ва қизиқарли маълумотлар билан ёрқин ифода этилган. </a:t>
            </a:r>
            <a:endParaRPr lang="ru-RU" dirty="0" smtClean="0">
              <a:latin typeface="Times New Roman" pitchFamily="18" charset="0"/>
              <a:cs typeface="Times New Roman" pitchFamily="18" charset="0"/>
            </a:endParaRPr>
          </a:p>
          <a:p>
            <a:endParaRPr lang="ru-RU" dirty="0"/>
          </a:p>
        </p:txBody>
      </p:sp>
      <p:pic>
        <p:nvPicPr>
          <p:cNvPr id="4" name="Рисунок 3"/>
          <p:cNvPicPr/>
          <p:nvPr/>
        </p:nvPicPr>
        <p:blipFill>
          <a:blip r:embed="rId2" cstate="print"/>
          <a:srcRect l="9710" t="13659" r="7618" b="19938"/>
          <a:stretch>
            <a:fillRect/>
          </a:stretch>
        </p:blipFill>
        <p:spPr bwMode="auto">
          <a:xfrm>
            <a:off x="500034" y="1285860"/>
            <a:ext cx="2786082" cy="4357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796908"/>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uz-Cyrl-UZ" sz="4000" b="1" dirty="0" smtClean="0">
                <a:latin typeface="Gungsuh" pitchFamily="18" charset="-127"/>
                <a:ea typeface="Gungsuh" pitchFamily="18" charset="-127"/>
                <a:cs typeface="Times New Roman" pitchFamily="18" charset="0"/>
              </a:rPr>
              <a:t>Хива шаҳрига саёҳат</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428992" y="1214422"/>
            <a:ext cx="5214974" cy="5259530"/>
          </a:xfrm>
        </p:spPr>
        <p:txBody>
          <a:bodyPr>
            <a:normAutofit fontScale="85000" lnSpcReduction="20000"/>
          </a:bodyPr>
          <a:lstStyle/>
          <a:p>
            <a:pPr algn="just"/>
            <a:r>
              <a:rPr lang="uz-Cyrl-UZ" b="1" dirty="0" smtClean="0">
                <a:latin typeface="Times New Roman" pitchFamily="18" charset="0"/>
                <a:cs typeface="Times New Roman" pitchFamily="18" charset="0"/>
              </a:rPr>
              <a:t>УЎК: 71(575/171)</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КБК: 85.118(5Ў)</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Ю – 24</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Юсупов, Ҳурмат.</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Хива шаҳрига саёҳат</a:t>
            </a:r>
            <a:r>
              <a:rPr lang="uz-Cyrl-UZ" b="1" dirty="0" smtClean="0">
                <a:latin typeface="Times New Roman" pitchFamily="18" charset="0"/>
                <a:cs typeface="Times New Roman" pitchFamily="18" charset="0"/>
              </a:rPr>
              <a:t>. </a:t>
            </a:r>
            <a:r>
              <a:rPr lang="uz-Cyrl-UZ" dirty="0" smtClean="0">
                <a:latin typeface="Times New Roman" pitchFamily="18" charset="0"/>
                <a:cs typeface="Times New Roman" pitchFamily="18" charset="0"/>
              </a:rPr>
              <a:t>[Матн]: наср /Ҳурмат Юсупов, Мақсудбек Абдурасулов, Дилмурод Бобожонов. –  Урганч:Қуванчбек-Машҳура,  2022. – 52 б.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ISBN 978-9943-5103-4-0</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a:t>
            </a:r>
            <a:r>
              <a:rPr lang="uz-Cyrl-UZ" dirty="0" smtClean="0">
                <a:latin typeface="Times New Roman" pitchFamily="18" charset="0"/>
                <a:cs typeface="Times New Roman" pitchFamily="18" charset="0"/>
              </a:rPr>
              <a:t>Ушбу йўлкўрсатгич тарихсевар инсонлар ва Ватанимиз тарихи билан қизиқиб Хивага ташриф буюрган сайёҳлар кенг оммаси учун мўлжалланган бўлиб, китобхонлар қалбидан муносиб жой олса бениҳоя шод бўламиз.</a:t>
            </a:r>
            <a:endParaRPr lang="ru-RU" dirty="0" smtClean="0">
              <a:latin typeface="Times New Roman" pitchFamily="18" charset="0"/>
              <a:cs typeface="Times New Roman" pitchFamily="18" charset="0"/>
            </a:endParaRPr>
          </a:p>
          <a:p>
            <a:endParaRPr lang="ru-RU" dirty="0"/>
          </a:p>
        </p:txBody>
      </p:sp>
      <p:pic>
        <p:nvPicPr>
          <p:cNvPr id="5" name="Рисунок 4"/>
          <p:cNvPicPr/>
          <p:nvPr/>
        </p:nvPicPr>
        <p:blipFill>
          <a:blip r:embed="rId2" cstate="print"/>
          <a:srcRect l="10486" t="13043" r="12835" b="21963"/>
          <a:stretch>
            <a:fillRect/>
          </a:stretch>
        </p:blipFill>
        <p:spPr bwMode="auto">
          <a:xfrm>
            <a:off x="428596" y="1357298"/>
            <a:ext cx="2714644" cy="4500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796908"/>
          </a:xfrm>
        </p:spPr>
        <p:style>
          <a:lnRef idx="1">
            <a:schemeClr val="accent4"/>
          </a:lnRef>
          <a:fillRef idx="2">
            <a:schemeClr val="accent4"/>
          </a:fillRef>
          <a:effectRef idx="1">
            <a:schemeClr val="accent4"/>
          </a:effectRef>
          <a:fontRef idx="minor">
            <a:schemeClr val="dk1"/>
          </a:fontRef>
        </p:style>
        <p:txBody>
          <a:bodyPr>
            <a:noAutofit/>
          </a:bodyPr>
          <a:lstStyle/>
          <a:p>
            <a:pPr algn="ctr"/>
            <a:r>
              <a:rPr lang="uz-Cyrl-UZ" sz="2800" b="1" dirty="0" smtClean="0">
                <a:latin typeface="Gungsuh" pitchFamily="18" charset="-127"/>
                <a:ea typeface="Gungsuh" pitchFamily="18" charset="-127"/>
                <a:cs typeface="Times New Roman" pitchFamily="18" charset="0"/>
              </a:rPr>
              <a:t>Имўм Абу Исо ат- Термизий ва Термизий Алломалар</a:t>
            </a:r>
            <a:endParaRPr lang="ru-RU" sz="2800" b="1" dirty="0">
              <a:latin typeface="Gungsuh" pitchFamily="18" charset="-127"/>
              <a:ea typeface="Gungsuh" pitchFamily="18" charset="-127"/>
            </a:endParaRPr>
          </a:p>
        </p:txBody>
      </p:sp>
      <p:sp>
        <p:nvSpPr>
          <p:cNvPr id="3" name="Содержимое 2"/>
          <p:cNvSpPr>
            <a:spLocks noGrp="1"/>
          </p:cNvSpPr>
          <p:nvPr>
            <p:ph sz="quarter" idx="1"/>
          </p:nvPr>
        </p:nvSpPr>
        <p:spPr>
          <a:xfrm>
            <a:off x="2857488" y="1285860"/>
            <a:ext cx="5786478" cy="5188092"/>
          </a:xfrm>
        </p:spPr>
        <p:txBody>
          <a:bodyPr>
            <a:normAutofit fontScale="70000" lnSpcReduction="20000"/>
          </a:bodyPr>
          <a:lstStyle/>
          <a:p>
            <a:pPr algn="just"/>
            <a:r>
              <a:rPr lang="uz-Cyrl-UZ" sz="2600" b="1" dirty="0" smtClean="0">
                <a:latin typeface="Times New Roman" pitchFamily="18" charset="0"/>
                <a:cs typeface="Times New Roman" pitchFamily="18" charset="0"/>
              </a:rPr>
              <a:t>УЎК: 28-725(575.1)(092)</a:t>
            </a:r>
            <a:endParaRPr lang="ru-RU" sz="2600" dirty="0" smtClean="0">
              <a:latin typeface="Times New Roman" pitchFamily="18" charset="0"/>
              <a:cs typeface="Times New Roman" pitchFamily="18" charset="0"/>
            </a:endParaRPr>
          </a:p>
          <a:p>
            <a:pPr algn="just"/>
            <a:r>
              <a:rPr lang="uz-Cyrl-UZ" sz="2600" b="1" dirty="0" smtClean="0">
                <a:latin typeface="Times New Roman" pitchFamily="18" charset="0"/>
                <a:cs typeface="Times New Roman" pitchFamily="18" charset="0"/>
              </a:rPr>
              <a:t>КБК: 86.38г(5Ў)</a:t>
            </a:r>
            <a:endParaRPr lang="ru-RU" sz="2600" dirty="0" smtClean="0">
              <a:latin typeface="Times New Roman" pitchFamily="18" charset="0"/>
              <a:cs typeface="Times New Roman" pitchFamily="18" charset="0"/>
            </a:endParaRPr>
          </a:p>
          <a:p>
            <a:pPr algn="just"/>
            <a:r>
              <a:rPr lang="uz-Cyrl-UZ" sz="2600" b="1" dirty="0" smtClean="0">
                <a:latin typeface="Times New Roman" pitchFamily="18" charset="0"/>
                <a:cs typeface="Times New Roman" pitchFamily="18" charset="0"/>
              </a:rPr>
              <a:t>Т – 91</a:t>
            </a:r>
            <a:endParaRPr lang="ru-RU" sz="2600" dirty="0" smtClean="0">
              <a:latin typeface="Times New Roman" pitchFamily="18" charset="0"/>
              <a:cs typeface="Times New Roman" pitchFamily="18" charset="0"/>
            </a:endParaRPr>
          </a:p>
          <a:p>
            <a:pPr algn="just"/>
            <a:r>
              <a:rPr lang="uz-Cyrl-UZ" sz="2600" b="1" dirty="0" smtClean="0">
                <a:latin typeface="Times New Roman" pitchFamily="18" charset="0"/>
                <a:cs typeface="Times New Roman" pitchFamily="18" charset="0"/>
              </a:rPr>
              <a:t>Турсунов, Сайпулла.</a:t>
            </a:r>
            <a:endParaRPr lang="ru-RU" sz="2600" dirty="0" smtClean="0">
              <a:latin typeface="Times New Roman" pitchFamily="18" charset="0"/>
              <a:cs typeface="Times New Roman" pitchFamily="18" charset="0"/>
            </a:endParaRPr>
          </a:p>
          <a:p>
            <a:pPr algn="just"/>
            <a:r>
              <a:rPr lang="uz-Cyrl-UZ" sz="2600" dirty="0" smtClean="0">
                <a:latin typeface="Times New Roman" pitchFamily="18" charset="0"/>
                <a:cs typeface="Times New Roman" pitchFamily="18" charset="0"/>
              </a:rPr>
              <a:t>Имўм Абу Исо ат- Термизий ва Термизий Алломалар/ С. Турсунов ва бошқ</a:t>
            </a:r>
            <a:r>
              <a:rPr lang="uz-Cyrl-UZ" sz="2600" b="1" dirty="0" smtClean="0">
                <a:latin typeface="Times New Roman" pitchFamily="18" charset="0"/>
                <a:cs typeface="Times New Roman" pitchFamily="18" charset="0"/>
              </a:rPr>
              <a:t>.</a:t>
            </a:r>
            <a:r>
              <a:rPr lang="uz-Cyrl-UZ" sz="2600" dirty="0" smtClean="0">
                <a:latin typeface="Times New Roman" pitchFamily="18" charset="0"/>
                <a:cs typeface="Times New Roman" pitchFamily="18" charset="0"/>
              </a:rPr>
              <a:t> – Т.: “Tafakkur”,  2021. – 288 б.                                  </a:t>
            </a:r>
            <a:endParaRPr lang="ru-RU" sz="2600" dirty="0" smtClean="0">
              <a:latin typeface="Times New Roman" pitchFamily="18" charset="0"/>
              <a:cs typeface="Times New Roman" pitchFamily="18" charset="0"/>
            </a:endParaRPr>
          </a:p>
          <a:p>
            <a:pPr algn="just"/>
            <a:r>
              <a:rPr lang="uz-Cyrl-UZ" sz="2600" dirty="0" smtClean="0">
                <a:latin typeface="Times New Roman" pitchFamily="18" charset="0"/>
                <a:cs typeface="Times New Roman" pitchFamily="18" charset="0"/>
              </a:rPr>
              <a:t> </a:t>
            </a:r>
            <a:endParaRPr lang="ru-RU" sz="2600" dirty="0" smtClean="0">
              <a:latin typeface="Times New Roman" pitchFamily="18" charset="0"/>
              <a:cs typeface="Times New Roman" pitchFamily="18" charset="0"/>
            </a:endParaRPr>
          </a:p>
          <a:p>
            <a:pPr algn="just"/>
            <a:r>
              <a:rPr lang="uz-Cyrl-UZ" sz="2600" b="1" dirty="0" smtClean="0">
                <a:latin typeface="Times New Roman" pitchFamily="18" charset="0"/>
                <a:cs typeface="Times New Roman" pitchFamily="18" charset="0"/>
              </a:rPr>
              <a:t>     ISBN 978-9943-24-349-1</a:t>
            </a:r>
            <a:endParaRPr lang="ru-RU" sz="2600" dirty="0" smtClean="0">
              <a:latin typeface="Times New Roman" pitchFamily="18" charset="0"/>
              <a:cs typeface="Times New Roman" pitchFamily="18" charset="0"/>
            </a:endParaRPr>
          </a:p>
          <a:p>
            <a:pPr algn="just"/>
            <a:r>
              <a:rPr lang="uz-Cyrl-UZ" sz="2600" b="1" dirty="0" smtClean="0">
                <a:latin typeface="Times New Roman" pitchFamily="18" charset="0"/>
                <a:cs typeface="Times New Roman" pitchFamily="18" charset="0"/>
              </a:rPr>
              <a:t> </a:t>
            </a:r>
            <a:endParaRPr lang="ru-RU" sz="2600" dirty="0" smtClean="0">
              <a:latin typeface="Times New Roman" pitchFamily="18" charset="0"/>
              <a:cs typeface="Times New Roman" pitchFamily="18" charset="0"/>
            </a:endParaRPr>
          </a:p>
          <a:p>
            <a:pPr algn="just"/>
            <a:r>
              <a:rPr lang="uz-Cyrl-UZ" sz="2600" b="1" dirty="0" smtClean="0">
                <a:latin typeface="Times New Roman" pitchFamily="18" charset="0"/>
                <a:cs typeface="Times New Roman" pitchFamily="18" charset="0"/>
              </a:rPr>
              <a:t>	</a:t>
            </a:r>
            <a:r>
              <a:rPr lang="uz-Cyrl-UZ" sz="2600" dirty="0" smtClean="0">
                <a:latin typeface="Times New Roman" pitchFamily="18" charset="0"/>
                <a:cs typeface="Times New Roman" pitchFamily="18" charset="0"/>
              </a:rPr>
              <a:t>Ушбу монаграфия юртимизнинг асл фарзанди, етук олим мухандис, маънавий маданиятимизнинг улуғ номояндаси, ҳадис илми юксалишига муносиб хисса қўшган, таниқли ҳадисшунос олим Имом Исо Термизий ва Термизий алломаларининг ҳаёти, ижодий ва дунёвий – ирфоний фаолиятига бағишланади. Буюк мутафаккир, ислом оламида энг ишончли олти китобнинг бири сифатида эътироф этилган “Сунан ат-Термизий” номли асарнинг муаллифи Имом Исо Термизий ҳаёти ва ижодини ўрганиш бугуннинг длозарб масаласидир</a:t>
            </a:r>
            <a:endParaRPr lang="ru-RU" sz="2600" dirty="0" smtClean="0">
              <a:latin typeface="Times New Roman" pitchFamily="18" charset="0"/>
              <a:cs typeface="Times New Roman" pitchFamily="18" charset="0"/>
            </a:endParaRPr>
          </a:p>
          <a:p>
            <a:endParaRPr lang="ru-RU" dirty="0"/>
          </a:p>
        </p:txBody>
      </p:sp>
      <p:pic>
        <p:nvPicPr>
          <p:cNvPr id="4" name="Рисунок 3"/>
          <p:cNvPicPr/>
          <p:nvPr/>
        </p:nvPicPr>
        <p:blipFill>
          <a:blip r:embed="rId2" cstate="print"/>
          <a:srcRect l="7546" t="11878" r="11322" b="21227"/>
          <a:stretch>
            <a:fillRect/>
          </a:stretch>
        </p:blipFill>
        <p:spPr bwMode="auto">
          <a:xfrm flipH="1">
            <a:off x="500034" y="1500174"/>
            <a:ext cx="2357454" cy="4214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725470"/>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uz-Cyrl-UZ" sz="4000" b="1" dirty="0" smtClean="0">
                <a:latin typeface="Gungsuh" pitchFamily="18" charset="-127"/>
                <a:ea typeface="Gungsuh" pitchFamily="18" charset="-127"/>
                <a:cs typeface="Times New Roman" pitchFamily="18" charset="0"/>
              </a:rPr>
              <a:t>Эркин Аъзам бадиий олами</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143240" y="1214422"/>
            <a:ext cx="5500726" cy="5259530"/>
          </a:xfrm>
        </p:spPr>
        <p:txBody>
          <a:bodyPr>
            <a:normAutofit fontScale="85000" lnSpcReduction="20000"/>
          </a:bodyPr>
          <a:lstStyle/>
          <a:p>
            <a:pPr algn="just"/>
            <a:r>
              <a:rPr lang="uz-Cyrl-UZ" b="1" dirty="0" smtClean="0">
                <a:latin typeface="Times New Roman" pitchFamily="18" charset="0"/>
                <a:cs typeface="Times New Roman" pitchFamily="18" charset="0"/>
              </a:rPr>
              <a:t>УЎК: 821.513</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КБК: 84(5Ў)6</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Э – 78</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“Эркин Аъзам бадиий олами”/ Тўплам</a:t>
            </a:r>
            <a:r>
              <a:rPr lang="uz-Cyrl-UZ" b="1" dirty="0" smtClean="0">
                <a:latin typeface="Times New Roman" pitchFamily="18" charset="0"/>
                <a:cs typeface="Times New Roman" pitchFamily="18" charset="0"/>
              </a:rPr>
              <a:t>.</a:t>
            </a:r>
            <a:r>
              <a:rPr lang="uz-Cyrl-UZ" dirty="0" smtClean="0">
                <a:latin typeface="Times New Roman" pitchFamily="18" charset="0"/>
                <a:cs typeface="Times New Roman" pitchFamily="18" charset="0"/>
              </a:rPr>
              <a:t> – Т.: “Turon zamin ziyo”нашриёти,  2014. – 304 б.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ISBN 978-9943-335-92-9</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Ушбу тўпламда таниқли адиб, драматург, публицист, киносценарист Эркин Аъзам ҳаёти ижоди фаолияти ҳақида олимлар, ижодкорлар, киношунослар, ёш тадқиқотчиларнинг ранг-баранг тадқиқотлари ўрин олган. Мазкур китоб аъзамшунослик соҳасидаги илк жамовий тўплам. Ундан жой олган адабий-танқидий мақола, эссе, суҳбатлар турли йилларда, турли савия ва ёшдаги муаллифлар томонидан амалга оширилган. </a:t>
            </a:r>
            <a:endParaRPr lang="ru-RU" dirty="0">
              <a:latin typeface="Times New Roman" pitchFamily="18" charset="0"/>
              <a:cs typeface="Times New Roman" pitchFamily="18" charset="0"/>
            </a:endParaRPr>
          </a:p>
        </p:txBody>
      </p:sp>
      <p:pic>
        <p:nvPicPr>
          <p:cNvPr id="4" name="Рисунок 3"/>
          <p:cNvPicPr/>
          <p:nvPr/>
        </p:nvPicPr>
        <p:blipFill>
          <a:blip r:embed="rId2" cstate="print"/>
          <a:srcRect l="12766" t="14912" r="14728" b="19298"/>
          <a:stretch>
            <a:fillRect/>
          </a:stretch>
        </p:blipFill>
        <p:spPr bwMode="auto">
          <a:xfrm>
            <a:off x="500034" y="1428736"/>
            <a:ext cx="2571768" cy="42862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725470"/>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uz-Cyrl-UZ" sz="4000" b="1" dirty="0" smtClean="0">
                <a:latin typeface="Gungsuh" pitchFamily="18" charset="-127"/>
                <a:ea typeface="Gungsuh" pitchFamily="18" charset="-127"/>
                <a:cs typeface="Times New Roman" pitchFamily="18" charset="0"/>
              </a:rPr>
              <a:t>Оилавий бахшилар сулоласи</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143240" y="1142984"/>
            <a:ext cx="5500726" cy="5330968"/>
          </a:xfrm>
        </p:spPr>
        <p:txBody>
          <a:bodyPr>
            <a:normAutofit fontScale="85000" lnSpcReduction="20000"/>
          </a:bodyPr>
          <a:lstStyle/>
          <a:p>
            <a:pPr algn="just"/>
            <a:r>
              <a:rPr lang="uz-Cyrl-UZ" b="1" dirty="0" smtClean="0">
                <a:latin typeface="Times New Roman" pitchFamily="18" charset="0"/>
                <a:cs typeface="Times New Roman" pitchFamily="18" charset="0"/>
              </a:rPr>
              <a:t>      УЎК: 784.4.071.2(575.151)(092)</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КБК: 85.314г(5Ў)</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Э – 74</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Абдуолим Эргашев “Оилавий бахшилар сулоласи”(Монография) – Tермиз:  “Surxon - nashr”,  2019. – 200 б.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ISBN 978-9943-5514-5-9</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a:t>
            </a:r>
            <a:r>
              <a:rPr lang="uz-Cyrl-UZ" dirty="0" smtClean="0">
                <a:latin typeface="Times New Roman" pitchFamily="18" charset="0"/>
                <a:cs typeface="Times New Roman" pitchFamily="18" charset="0"/>
              </a:rPr>
              <a:t>Сурхондарё-Қашқадарё вилоятларида достончилик санъатининг бугунги кунгача жонли жараёнларида яшаб келаётганлигининг ўзига хос муҳим жиҳатлари бор. Бу жиҳатлардан бири устоз-шогирчилик анъанаси муносиб давом этаётганлигида намоён бўлса, иккинчиси кўп сонли тингловчилар аудиторясининг мавжудлигида, бахшичиликда оилавий шажаранинг узликсиз бардавом эканлигида кўринади.</a:t>
            </a:r>
            <a:endParaRPr lang="ru-RU" dirty="0">
              <a:latin typeface="Times New Roman" pitchFamily="18" charset="0"/>
              <a:cs typeface="Times New Roman" pitchFamily="18" charset="0"/>
            </a:endParaRPr>
          </a:p>
        </p:txBody>
      </p:sp>
      <p:pic>
        <p:nvPicPr>
          <p:cNvPr id="4" name="Рисунок 3"/>
          <p:cNvPicPr/>
          <p:nvPr/>
        </p:nvPicPr>
        <p:blipFill>
          <a:blip r:embed="rId2" cstate="print"/>
          <a:srcRect l="16946" t="10986" r="15646" b="3946"/>
          <a:stretch>
            <a:fillRect/>
          </a:stretch>
        </p:blipFill>
        <p:spPr bwMode="auto">
          <a:xfrm rot="5400000">
            <a:off x="-500099" y="2357430"/>
            <a:ext cx="4572032" cy="2571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1143000"/>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uz-Cyrl-UZ" sz="4800" b="1" dirty="0" smtClean="0">
                <a:latin typeface="Gungsuh" pitchFamily="18" charset="-127"/>
                <a:ea typeface="Gungsuh" pitchFamily="18" charset="-127"/>
              </a:rPr>
              <a:t>ТЕРМИЗ</a:t>
            </a:r>
            <a:endParaRPr lang="ru-RU" sz="4800" b="1" dirty="0">
              <a:latin typeface="Gungsuh" pitchFamily="18" charset="-127"/>
              <a:ea typeface="Gungsuh" pitchFamily="18" charset="-127"/>
            </a:endParaRPr>
          </a:p>
        </p:txBody>
      </p:sp>
      <p:sp>
        <p:nvSpPr>
          <p:cNvPr id="3" name="Содержимое 2"/>
          <p:cNvSpPr>
            <a:spLocks noGrp="1"/>
          </p:cNvSpPr>
          <p:nvPr>
            <p:ph sz="quarter" idx="1"/>
          </p:nvPr>
        </p:nvSpPr>
        <p:spPr>
          <a:xfrm>
            <a:off x="4071934" y="1600200"/>
            <a:ext cx="4500594" cy="4873752"/>
          </a:xfrm>
        </p:spPr>
        <p:txBody>
          <a:bodyPr/>
          <a:lstStyle/>
          <a:p>
            <a:pPr algn="ctr"/>
            <a:r>
              <a:rPr lang="uz-Cyrl-UZ" sz="4400" b="1" dirty="0" smtClean="0">
                <a:latin typeface="Times New Roman" pitchFamily="18" charset="0"/>
                <a:cs typeface="Times New Roman" pitchFamily="18" charset="0"/>
              </a:rPr>
              <a:t>Термиз буюк йўллар чорраҳасидаги кўҳна ва янги шаҳар</a:t>
            </a:r>
            <a:endParaRPr lang="ru-RU" sz="4400" dirty="0" smtClean="0">
              <a:latin typeface="Times New Roman" pitchFamily="18" charset="0"/>
              <a:cs typeface="Times New Roman" pitchFamily="18" charset="0"/>
            </a:endParaRPr>
          </a:p>
          <a:p>
            <a:pPr algn="ctr"/>
            <a:r>
              <a:rPr lang="uz-Cyrl-UZ" sz="4400" dirty="0" smtClean="0">
                <a:latin typeface="Times New Roman" pitchFamily="18" charset="0"/>
                <a:cs typeface="Times New Roman" pitchFamily="18" charset="0"/>
              </a:rPr>
              <a:t> </a:t>
            </a:r>
            <a:endParaRPr lang="ru-RU" sz="4400" dirty="0" smtClean="0">
              <a:latin typeface="Times New Roman" pitchFamily="18" charset="0"/>
              <a:cs typeface="Times New Roman" pitchFamily="18" charset="0"/>
            </a:endParaRPr>
          </a:p>
          <a:p>
            <a:endParaRPr lang="ru-RU" dirty="0"/>
          </a:p>
        </p:txBody>
      </p:sp>
      <p:pic>
        <p:nvPicPr>
          <p:cNvPr id="4" name="Рисунок 3"/>
          <p:cNvPicPr/>
          <p:nvPr/>
        </p:nvPicPr>
        <p:blipFill>
          <a:blip r:embed="rId2" cstate="print"/>
          <a:srcRect t="13672" r="8669" b="14258"/>
          <a:stretch>
            <a:fillRect/>
          </a:stretch>
        </p:blipFill>
        <p:spPr bwMode="auto">
          <a:xfrm>
            <a:off x="714348" y="1714488"/>
            <a:ext cx="2857520" cy="4500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quarter" idx="1"/>
          </p:nvPr>
        </p:nvSpPr>
        <p:spPr>
          <a:xfrm>
            <a:off x="457200" y="5143512"/>
            <a:ext cx="8115328" cy="857256"/>
          </a:xfrm>
        </p:spPr>
        <p:txBody>
          <a:bodyPr>
            <a:normAutofit/>
          </a:bodyPr>
          <a:lstStyle/>
          <a:p>
            <a:pPr>
              <a:buNone/>
            </a:pPr>
            <a:r>
              <a:rPr lang="uz-Cyrl-UZ" sz="1800" b="1" dirty="0" smtClean="0">
                <a:latin typeface="Times New Roman" pitchFamily="18" charset="0"/>
                <a:cs typeface="Times New Roman" pitchFamily="18" charset="0"/>
              </a:rPr>
              <a:t>Тайёрлади:</a:t>
            </a:r>
          </a:p>
          <a:p>
            <a:pPr>
              <a:buNone/>
            </a:pPr>
            <a:r>
              <a:rPr lang="uz-Cyrl-UZ" sz="1800" b="1" dirty="0" smtClean="0">
                <a:latin typeface="Times New Roman" pitchFamily="18" charset="0"/>
                <a:cs typeface="Times New Roman" pitchFamily="18" charset="0"/>
              </a:rPr>
              <a:t>Ахборот библиография бўлими  хизмат рахбари:             У. Абдуллаева</a:t>
            </a:r>
            <a:endParaRPr lang="ru-RU" sz="1800" b="1" dirty="0">
              <a:latin typeface="Times New Roman" pitchFamily="18" charset="0"/>
              <a:cs typeface="Times New Roman" pitchFamily="18" charset="0"/>
            </a:endParaRPr>
          </a:p>
        </p:txBody>
      </p:sp>
      <p:sp>
        <p:nvSpPr>
          <p:cNvPr id="4" name="Блок-схема: альтернативный процесс 3"/>
          <p:cNvSpPr/>
          <p:nvPr/>
        </p:nvSpPr>
        <p:spPr>
          <a:xfrm>
            <a:off x="1285852" y="642918"/>
            <a:ext cx="6858048" cy="4214842"/>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uz-Cyrl-UZ" sz="8800" b="1" dirty="0" smtClean="0">
                <a:latin typeface="Gungsuh" pitchFamily="18" charset="-127"/>
                <a:ea typeface="Gungsuh" pitchFamily="18" charset="-127"/>
              </a:rPr>
              <a:t>Эътибор учун рахмат</a:t>
            </a:r>
            <a:endParaRPr lang="ru-RU" sz="8800" b="1" dirty="0">
              <a:latin typeface="Gungsuh" pitchFamily="18" charset="-127"/>
              <a:ea typeface="Gungsuh" pitchFamily="18" charset="-127"/>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654032"/>
          </a:xfrm>
        </p:spPr>
        <p:style>
          <a:lnRef idx="1">
            <a:schemeClr val="accent4"/>
          </a:lnRef>
          <a:fillRef idx="2">
            <a:schemeClr val="accent4"/>
          </a:fillRef>
          <a:effectRef idx="1">
            <a:schemeClr val="accent4"/>
          </a:effectRef>
          <a:fontRef idx="minor">
            <a:schemeClr val="dk1"/>
          </a:fontRef>
        </p:style>
        <p:txBody>
          <a:bodyPr/>
          <a:lstStyle/>
          <a:p>
            <a:pPr algn="ctr"/>
            <a:r>
              <a:rPr lang="uz-Cyrl-UZ" dirty="0" smtClean="0">
                <a:latin typeface="Gungsuh" pitchFamily="18" charset="-127"/>
                <a:ea typeface="Gungsuh" pitchFamily="18" charset="-127"/>
              </a:rPr>
              <a:t>АЙРИЛИҚ  ФАСЛИ</a:t>
            </a:r>
            <a:endParaRPr lang="ru-RU" dirty="0">
              <a:latin typeface="Gungsuh" pitchFamily="18" charset="-127"/>
              <a:ea typeface="Gungsuh" pitchFamily="18" charset="-127"/>
            </a:endParaRPr>
          </a:p>
        </p:txBody>
      </p:sp>
      <p:sp>
        <p:nvSpPr>
          <p:cNvPr id="3" name="Содержимое 2"/>
          <p:cNvSpPr>
            <a:spLocks noGrp="1"/>
          </p:cNvSpPr>
          <p:nvPr>
            <p:ph sz="quarter" idx="1"/>
          </p:nvPr>
        </p:nvSpPr>
        <p:spPr>
          <a:xfrm>
            <a:off x="2928926" y="1142984"/>
            <a:ext cx="5715040" cy="5429288"/>
          </a:xfrm>
        </p:spPr>
        <p:txBody>
          <a:bodyPr>
            <a:normAutofit fontScale="77500" lnSpcReduction="20000"/>
          </a:bodyPr>
          <a:lstStyle/>
          <a:p>
            <a:pPr algn="just"/>
            <a:r>
              <a:rPr lang="uz-Cyrl-UZ" b="1" dirty="0" smtClean="0">
                <a:latin typeface="Times New Roman" pitchFamily="18" charset="0"/>
                <a:cs typeface="Times New Roman" pitchFamily="18" charset="0"/>
              </a:rPr>
              <a:t>УЎК: 002.2(575)(69)</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КБК: 84 (5Ў)7</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Қ - 69</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Сирожиддин Қулбобоев</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Айрилиқ фасли: (Шеърлар, бадиалар, туйғулар, ҳажвиялар. – “Tafakkur” nashriyoti, 2018. – 102 бет.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ISBN 978-9943-6352-9-6</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Шеър – туғон, у юракнинг изтиробло тўлғоғи, шоир эса дунёни қалб кўзи билан кўрувчи ва шундайлигича тасвир этувчи мусаввирдир . Музработлик ёш ижодкор Сирожиддин Қулбобоевнинг ҳам ушбу тўпламига кирган шеърларидан бедор юракнинг гоҳ сокин мавжларини, гоҳ шиддатли ҳайқириғини сезгандай бўласиз. Бадиа ва туйғуларида эса рангин ҳаётнинг жилолари мужассам. Улар сизни бефарқ қолдирмаслигидан умидвормиз.              </a:t>
            </a:r>
            <a:endParaRPr lang="ru-RU" dirty="0">
              <a:latin typeface="Times New Roman" pitchFamily="18" charset="0"/>
              <a:cs typeface="Times New Roman" pitchFamily="18" charset="0"/>
            </a:endParaRPr>
          </a:p>
        </p:txBody>
      </p:sp>
      <p:pic>
        <p:nvPicPr>
          <p:cNvPr id="4" name="Рисунок 3"/>
          <p:cNvPicPr/>
          <p:nvPr/>
        </p:nvPicPr>
        <p:blipFill>
          <a:blip r:embed="rId2" cstate="print"/>
          <a:srcRect l="9821" t="8334" r="14609" b="13094"/>
          <a:stretch>
            <a:fillRect/>
          </a:stretch>
        </p:blipFill>
        <p:spPr bwMode="auto">
          <a:xfrm rot="16200000">
            <a:off x="-642975" y="2428869"/>
            <a:ext cx="4572034" cy="24288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15328" cy="654032"/>
          </a:xfrm>
        </p:spPr>
        <p:style>
          <a:lnRef idx="1">
            <a:schemeClr val="accent4"/>
          </a:lnRef>
          <a:fillRef idx="2">
            <a:schemeClr val="accent4"/>
          </a:fillRef>
          <a:effectRef idx="1">
            <a:schemeClr val="accent4"/>
          </a:effectRef>
          <a:fontRef idx="minor">
            <a:schemeClr val="dk1"/>
          </a:fontRef>
        </p:style>
        <p:txBody>
          <a:bodyPr/>
          <a:lstStyle/>
          <a:p>
            <a:pPr algn="ctr"/>
            <a:r>
              <a:rPr lang="uz-Cyrl-UZ" b="1" dirty="0" smtClean="0">
                <a:latin typeface="Gungsuh" pitchFamily="18" charset="-127"/>
                <a:ea typeface="Gungsuh" pitchFamily="18" charset="-127"/>
              </a:rPr>
              <a:t>АРМОН  УЧҚУНЛАРИ</a:t>
            </a:r>
            <a:endParaRPr lang="ru-RU" b="1" dirty="0">
              <a:latin typeface="Gungsuh" pitchFamily="18" charset="-127"/>
              <a:ea typeface="Gungsuh" pitchFamily="18" charset="-127"/>
            </a:endParaRPr>
          </a:p>
        </p:txBody>
      </p:sp>
      <p:sp>
        <p:nvSpPr>
          <p:cNvPr id="3" name="Содержимое 2"/>
          <p:cNvSpPr>
            <a:spLocks noGrp="1"/>
          </p:cNvSpPr>
          <p:nvPr>
            <p:ph sz="quarter" idx="1"/>
          </p:nvPr>
        </p:nvSpPr>
        <p:spPr>
          <a:xfrm>
            <a:off x="3214678" y="1285860"/>
            <a:ext cx="5357850" cy="5188092"/>
          </a:xfrm>
        </p:spPr>
        <p:txBody>
          <a:bodyPr>
            <a:normAutofit fontScale="92500" lnSpcReduction="10000"/>
          </a:bodyPr>
          <a:lstStyle/>
          <a:p>
            <a:pPr algn="just"/>
            <a:r>
              <a:rPr lang="uz-Cyrl-UZ" b="1" dirty="0" smtClean="0">
                <a:latin typeface="Times New Roman" pitchFamily="18" charset="0"/>
                <a:cs typeface="Times New Roman" pitchFamily="18" charset="0"/>
              </a:rPr>
              <a:t>Суннатулло Абдукаримов.</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Армон учқунлари: Шеърлар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/С. Абдукаримов.  –  </a:t>
            </a:r>
            <a:r>
              <a:rPr lang="ru-RU" dirty="0" smtClean="0">
                <a:latin typeface="Times New Roman" pitchFamily="18" charset="0"/>
                <a:cs typeface="Times New Roman" pitchFamily="18" charset="0"/>
              </a:rPr>
              <a:t>“Фан </a:t>
            </a:r>
            <a:r>
              <a:rPr lang="ru-RU" dirty="0" err="1" smtClean="0">
                <a:latin typeface="Times New Roman" pitchFamily="18" charset="0"/>
                <a:cs typeface="Times New Roman" pitchFamily="18" charset="0"/>
              </a:rPr>
              <a:t>ва</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таълим</a:t>
            </a:r>
            <a:r>
              <a:rPr lang="ru-RU" dirty="0" smtClean="0">
                <a:latin typeface="Times New Roman" pitchFamily="18" charset="0"/>
                <a:cs typeface="Times New Roman" pitchFamily="18" charset="0"/>
              </a:rPr>
              <a:t>”</a:t>
            </a:r>
            <a:r>
              <a:rPr lang="uz-Cyrl-UZ" dirty="0" smtClean="0">
                <a:latin typeface="Times New Roman" pitchFamily="18" charset="0"/>
                <a:cs typeface="Times New Roman" pitchFamily="18" charset="0"/>
              </a:rPr>
              <a:t>, 20</a:t>
            </a:r>
            <a:r>
              <a:rPr lang="ru-RU" dirty="0" smtClean="0">
                <a:latin typeface="Times New Roman" pitchFamily="18" charset="0"/>
                <a:cs typeface="Times New Roman" pitchFamily="18" charset="0"/>
              </a:rPr>
              <a:t>23</a:t>
            </a:r>
            <a:r>
              <a:rPr lang="uz-Cyrl-UZ" dirty="0" smtClean="0">
                <a:latin typeface="Times New Roman" pitchFamily="18" charset="0"/>
                <a:cs typeface="Times New Roman" pitchFamily="18" charset="0"/>
              </a:rPr>
              <a:t>. –</a:t>
            </a:r>
            <a:r>
              <a:rPr lang="ru-RU" dirty="0" smtClean="0">
                <a:latin typeface="Times New Roman" pitchFamily="18" charset="0"/>
                <a:cs typeface="Times New Roman" pitchFamily="18" charset="0"/>
              </a:rPr>
              <a:t>  45 </a:t>
            </a:r>
            <a:r>
              <a:rPr lang="uz-Cyrl-UZ" dirty="0" smtClean="0">
                <a:latin typeface="Times New Roman" pitchFamily="18" charset="0"/>
                <a:cs typeface="Times New Roman" pitchFamily="18" charset="0"/>
              </a:rPr>
              <a:t>б.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ISBN  978-9943-994-76-8</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lvl="0" algn="just"/>
            <a:r>
              <a:rPr lang="uz-Cyrl-UZ" dirty="0" smtClean="0">
                <a:latin typeface="Times New Roman" pitchFamily="18" charset="0"/>
                <a:cs typeface="Times New Roman" pitchFamily="18" charset="0"/>
              </a:rPr>
              <a:t>Ушбу китобда муаллифнинг “Нола”, “Ота юрт қўшиғи”, “Музработ маликаси”, “Оқтошободлик гўзал”, “Дунё биздан ўтмайди” шеърий тўпламлари чоп этилган.</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Абдукаримов Суннатуллонинг сизга ҳавола этилаётган “Армон учқунлари” да муаллифнинг қирқ ёшлик ҳаёт кузатувлари бадиий акс эттирилган </a:t>
            </a:r>
            <a:endParaRPr lang="ru-RU" dirty="0" smtClean="0">
              <a:latin typeface="Times New Roman" pitchFamily="18" charset="0"/>
              <a:cs typeface="Times New Roman" pitchFamily="18" charset="0"/>
            </a:endParaRPr>
          </a:p>
          <a:p>
            <a:endParaRPr lang="ru-RU" dirty="0"/>
          </a:p>
        </p:txBody>
      </p:sp>
      <p:pic>
        <p:nvPicPr>
          <p:cNvPr id="4" name="Рисунок 3"/>
          <p:cNvPicPr/>
          <p:nvPr/>
        </p:nvPicPr>
        <p:blipFill>
          <a:blip r:embed="rId2" cstate="print"/>
          <a:srcRect l="15385" t="12981" r="13461" b="10576"/>
          <a:stretch>
            <a:fillRect/>
          </a:stretch>
        </p:blipFill>
        <p:spPr bwMode="auto">
          <a:xfrm>
            <a:off x="357158" y="1357298"/>
            <a:ext cx="2500330" cy="4500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15328" cy="654032"/>
          </a:xfrm>
        </p:spPr>
        <p:style>
          <a:lnRef idx="1">
            <a:schemeClr val="accent4"/>
          </a:lnRef>
          <a:fillRef idx="2">
            <a:schemeClr val="accent4"/>
          </a:fillRef>
          <a:effectRef idx="1">
            <a:schemeClr val="accent4"/>
          </a:effectRef>
          <a:fontRef idx="minor">
            <a:schemeClr val="dk1"/>
          </a:fontRef>
        </p:style>
        <p:txBody>
          <a:bodyPr/>
          <a:lstStyle/>
          <a:p>
            <a:pPr algn="ctr"/>
            <a:r>
              <a:rPr lang="uz-Cyrl-UZ" b="1" dirty="0" smtClean="0">
                <a:latin typeface="Gungsuh" pitchFamily="18" charset="-127"/>
                <a:ea typeface="Gungsuh" pitchFamily="18" charset="-127"/>
              </a:rPr>
              <a:t>МУХАББАТ  МАЛИКАСИ</a:t>
            </a:r>
            <a:endParaRPr lang="ru-RU" b="1" dirty="0">
              <a:latin typeface="Gungsuh" pitchFamily="18" charset="-127"/>
              <a:ea typeface="Gungsuh" pitchFamily="18" charset="-127"/>
            </a:endParaRPr>
          </a:p>
        </p:txBody>
      </p:sp>
      <p:sp>
        <p:nvSpPr>
          <p:cNvPr id="3" name="Содержимое 2"/>
          <p:cNvSpPr>
            <a:spLocks noGrp="1"/>
          </p:cNvSpPr>
          <p:nvPr>
            <p:ph sz="quarter" idx="1"/>
          </p:nvPr>
        </p:nvSpPr>
        <p:spPr>
          <a:xfrm>
            <a:off x="3214678" y="1142984"/>
            <a:ext cx="5357850" cy="5330968"/>
          </a:xfrm>
        </p:spPr>
        <p:txBody>
          <a:bodyPr>
            <a:normAutofit/>
          </a:bodyPr>
          <a:lstStyle/>
          <a:p>
            <a:pPr algn="just"/>
            <a:r>
              <a:rPr lang="uz-Cyrl-UZ" b="1" dirty="0" smtClean="0">
                <a:latin typeface="Times New Roman" pitchFamily="18" charset="0"/>
                <a:cs typeface="Times New Roman" pitchFamily="18" charset="0"/>
              </a:rPr>
              <a:t>Суннатулло Абдукаримов.</a:t>
            </a:r>
            <a:endParaRPr lang="ru-RU" dirty="0" smtClean="0">
              <a:latin typeface="Times New Roman" pitchFamily="18" charset="0"/>
              <a:cs typeface="Times New Roman" pitchFamily="18" charset="0"/>
            </a:endParaRPr>
          </a:p>
          <a:p>
            <a:pPr algn="just"/>
            <a:r>
              <a:rPr lang="ru-RU" dirty="0" err="1" smtClean="0">
                <a:latin typeface="Times New Roman" pitchFamily="18" charset="0"/>
                <a:cs typeface="Times New Roman" pitchFamily="18" charset="0"/>
              </a:rPr>
              <a:t>Муҳаббат маликаси</a:t>
            </a:r>
            <a:r>
              <a:rPr lang="uz-Cyrl-UZ"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a:t>
            </a:r>
            <a:r>
              <a:rPr lang="uz-Cyrl-UZ" dirty="0" smtClean="0">
                <a:latin typeface="Times New Roman" pitchFamily="18" charset="0"/>
                <a:cs typeface="Times New Roman" pitchFamily="18" charset="0"/>
              </a:rPr>
              <a:t>Шеърлар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/С. </a:t>
            </a:r>
            <a:r>
              <a:rPr lang="ru-RU" dirty="0" err="1" smtClean="0">
                <a:latin typeface="Times New Roman" pitchFamily="18" charset="0"/>
                <a:cs typeface="Times New Roman" pitchFamily="18" charset="0"/>
              </a:rPr>
              <a:t>Абдукаримов</a:t>
            </a:r>
            <a:r>
              <a:rPr lang="uz-Cyrl-UZ" dirty="0" smtClean="0">
                <a:latin typeface="Times New Roman" pitchFamily="18" charset="0"/>
                <a:cs typeface="Times New Roman" pitchFamily="18" charset="0"/>
              </a:rPr>
              <a:t>.  –  “Насаф”, 2029. – 58 б.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r>
              <a:rPr lang="uz-Cyrl-UZ" b="1" dirty="0" smtClean="0">
                <a:latin typeface="Times New Roman" pitchFamily="18" charset="0"/>
                <a:cs typeface="Times New Roman" pitchFamily="18" charset="0"/>
              </a:rPr>
              <a:t>ISBN  5-7323-0529-8</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Қадимий ва ҳамиша навқирон муҳаббат мавзуси, шоирнинг руҳий кечинмалар, воқеликка муносабат қаламга олинган бу китоб, ўйлаймизки, Сиз азиз китобхонни беътибор  қолдирмайди</a:t>
            </a:r>
            <a:endParaRPr lang="ru-RU" dirty="0" smtClean="0">
              <a:latin typeface="Times New Roman" pitchFamily="18" charset="0"/>
              <a:cs typeface="Times New Roman" pitchFamily="18" charset="0"/>
            </a:endParaRPr>
          </a:p>
          <a:p>
            <a:endParaRPr lang="ru-RU" dirty="0"/>
          </a:p>
        </p:txBody>
      </p:sp>
      <p:pic>
        <p:nvPicPr>
          <p:cNvPr id="5" name="Рисунок 4"/>
          <p:cNvPicPr/>
          <p:nvPr/>
        </p:nvPicPr>
        <p:blipFill>
          <a:blip r:embed="rId2" cstate="print"/>
          <a:srcRect l="17308" t="10096" r="15384" b="12019"/>
          <a:stretch>
            <a:fillRect/>
          </a:stretch>
        </p:blipFill>
        <p:spPr bwMode="auto">
          <a:xfrm>
            <a:off x="500034" y="1357298"/>
            <a:ext cx="2500330" cy="4429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58204" cy="1143000"/>
          </a:xfrm>
        </p:spPr>
        <p:style>
          <a:lnRef idx="1">
            <a:schemeClr val="accent4"/>
          </a:lnRef>
          <a:fillRef idx="2">
            <a:schemeClr val="accent4"/>
          </a:fillRef>
          <a:effectRef idx="1">
            <a:schemeClr val="accent4"/>
          </a:effectRef>
          <a:fontRef idx="minor">
            <a:schemeClr val="dk1"/>
          </a:fontRef>
        </p:style>
        <p:txBody>
          <a:bodyPr/>
          <a:lstStyle/>
          <a:p>
            <a:pPr algn="ctr"/>
            <a:r>
              <a:rPr lang="uz-Cyrl-UZ" b="1" dirty="0" smtClean="0">
                <a:latin typeface="Gungsuh" pitchFamily="18" charset="-127"/>
                <a:ea typeface="Gungsuh" pitchFamily="18" charset="-127"/>
              </a:rPr>
              <a:t>ТАЪЛИМ  ВА  ТАРБИЯ – КОМИЛЛИК  ГАРОВИ</a:t>
            </a:r>
            <a:endParaRPr lang="ru-RU" b="1" dirty="0">
              <a:latin typeface="Gungsuh" pitchFamily="18" charset="-127"/>
              <a:ea typeface="Gungsuh" pitchFamily="18" charset="-127"/>
            </a:endParaRPr>
          </a:p>
        </p:txBody>
      </p:sp>
      <p:sp>
        <p:nvSpPr>
          <p:cNvPr id="3" name="Содержимое 2"/>
          <p:cNvSpPr>
            <a:spLocks noGrp="1"/>
          </p:cNvSpPr>
          <p:nvPr>
            <p:ph sz="quarter" idx="1"/>
          </p:nvPr>
        </p:nvSpPr>
        <p:spPr>
          <a:xfrm>
            <a:off x="3286116" y="1714488"/>
            <a:ext cx="5286412" cy="4759464"/>
          </a:xfrm>
        </p:spPr>
        <p:txBody>
          <a:bodyPr/>
          <a:lstStyle/>
          <a:p>
            <a:pPr algn="just"/>
            <a:endParaRPr lang="uz-Cyrl-UZ" b="1" dirty="0" smtClean="0">
              <a:latin typeface="Times New Roman" pitchFamily="18" charset="0"/>
              <a:cs typeface="Times New Roman" pitchFamily="18" charset="0"/>
            </a:endParaRPr>
          </a:p>
          <a:p>
            <a:pPr algn="just"/>
            <a:endParaRPr lang="uz-Cyrl-UZ" b="1" smtClean="0">
              <a:latin typeface="Times New Roman" pitchFamily="18" charset="0"/>
              <a:cs typeface="Times New Roman" pitchFamily="18" charset="0"/>
            </a:endParaRPr>
          </a:p>
          <a:p>
            <a:pPr algn="just"/>
            <a:r>
              <a:rPr lang="uz-Cyrl-UZ" b="1" smtClean="0">
                <a:latin typeface="Times New Roman" pitchFamily="18" charset="0"/>
                <a:cs typeface="Times New Roman" pitchFamily="18" charset="0"/>
              </a:rPr>
              <a:t>Қодиров</a:t>
            </a:r>
            <a:r>
              <a:rPr lang="uz-Cyrl-UZ" b="1" dirty="0" smtClean="0">
                <a:latin typeface="Times New Roman" pitchFamily="18" charset="0"/>
                <a:cs typeface="Times New Roman" pitchFamily="18" charset="0"/>
              </a:rPr>
              <a:t>, Дўстқобил</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Таълимж ва тарбия – кониллик гарови: [Илмий – маърифий, оммабоп нашр] / Д. Қодиров –Т.: “Surxon nashr”, 2020. – 96 б.</a:t>
            </a:r>
            <a:endParaRPr lang="ru-RU" dirty="0">
              <a:latin typeface="Times New Roman" pitchFamily="18" charset="0"/>
              <a:cs typeface="Times New Roman" pitchFamily="18" charset="0"/>
            </a:endParaRPr>
          </a:p>
        </p:txBody>
      </p:sp>
      <p:pic>
        <p:nvPicPr>
          <p:cNvPr id="4" name="Рисунок 3"/>
          <p:cNvPicPr/>
          <p:nvPr/>
        </p:nvPicPr>
        <p:blipFill>
          <a:blip r:embed="rId2" cstate="print"/>
          <a:srcRect l="4304" t="2985" r="6848"/>
          <a:stretch>
            <a:fillRect/>
          </a:stretch>
        </p:blipFill>
        <p:spPr bwMode="auto">
          <a:xfrm>
            <a:off x="571472" y="1714488"/>
            <a:ext cx="2500330" cy="4357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15328" cy="511156"/>
          </a:xfrm>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en-US" sz="4000" b="1" dirty="0" err="1" smtClean="0">
                <a:latin typeface="Gungsuh" pitchFamily="18" charset="-127"/>
                <a:ea typeface="Gungsuh" pitchFamily="18" charset="-127"/>
              </a:rPr>
              <a:t>Taqdir</a:t>
            </a:r>
            <a:r>
              <a:rPr lang="en-US" sz="4000" b="1" dirty="0" smtClean="0">
                <a:latin typeface="Gungsuh" pitchFamily="18" charset="-127"/>
                <a:ea typeface="Gungsuh" pitchFamily="18" charset="-127"/>
              </a:rPr>
              <a:t>  </a:t>
            </a:r>
            <a:r>
              <a:rPr lang="en-US" sz="4000" b="1" dirty="0" err="1" smtClean="0">
                <a:latin typeface="Gungsuh" pitchFamily="18" charset="-127"/>
                <a:ea typeface="Gungsuh" pitchFamily="18" charset="-127"/>
              </a:rPr>
              <a:t>bitiklari</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2928926" y="928670"/>
            <a:ext cx="5715040" cy="5545282"/>
          </a:xfrm>
        </p:spPr>
        <p:txBody>
          <a:bodyPr>
            <a:normAutofit fontScale="92500" lnSpcReduction="20000"/>
          </a:bodyPr>
          <a:lstStyle/>
          <a:p>
            <a:pPr algn="just"/>
            <a:r>
              <a:rPr lang="en-US" b="1" dirty="0" smtClean="0">
                <a:latin typeface="Times New Roman" pitchFamily="18" charset="0"/>
                <a:cs typeface="Times New Roman" pitchFamily="18" charset="0"/>
              </a:rPr>
              <a:t>UO‘K</a:t>
            </a:r>
            <a:r>
              <a:rPr lang="uz-Cyrl-UZ"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338.22(575.1)(092)</a:t>
            </a:r>
            <a:endParaRPr lang="ru-RU" dirty="0" smtClean="0">
              <a:latin typeface="Times New Roman" pitchFamily="18" charset="0"/>
              <a:cs typeface="Times New Roman" pitchFamily="18" charset="0"/>
            </a:endParaRPr>
          </a:p>
          <a:p>
            <a:pPr algn="just"/>
            <a:r>
              <a:rPr lang="en-US" b="1" dirty="0" smtClean="0">
                <a:latin typeface="Times New Roman" pitchFamily="18" charset="0"/>
                <a:cs typeface="Times New Roman" pitchFamily="18" charset="0"/>
              </a:rPr>
              <a:t>KBK</a:t>
            </a:r>
            <a:r>
              <a:rPr lang="uz-Cyrl-UZ" b="1" dirty="0" smtClean="0">
                <a:latin typeface="Times New Roman" pitchFamily="18" charset="0"/>
                <a:cs typeface="Times New Roman" pitchFamily="18" charset="0"/>
              </a:rPr>
              <a:t>: </a:t>
            </a:r>
            <a:r>
              <a:rPr lang="en-US" b="1" dirty="0" smtClean="0">
                <a:latin typeface="Times New Roman" pitchFamily="18" charset="0"/>
                <a:cs typeface="Times New Roman" pitchFamily="18" charset="0"/>
              </a:rPr>
              <a:t>65.2090-2g(5O‘)</a:t>
            </a:r>
            <a:endParaRPr lang="ru-RU" dirty="0" smtClean="0">
              <a:latin typeface="Times New Roman" pitchFamily="18" charset="0"/>
              <a:cs typeface="Times New Roman" pitchFamily="18" charset="0"/>
            </a:endParaRPr>
          </a:p>
          <a:p>
            <a:pPr algn="just"/>
            <a:r>
              <a:rPr lang="en-US" b="1" dirty="0" smtClean="0">
                <a:latin typeface="Times New Roman" pitchFamily="18" charset="0"/>
                <a:cs typeface="Times New Roman" pitchFamily="18" charset="0"/>
              </a:rPr>
              <a:t>A</a:t>
            </a:r>
            <a:r>
              <a:rPr lang="uz-Cyrl-UZ" b="1" dirty="0" smtClean="0">
                <a:latin typeface="Times New Roman" pitchFamily="18" charset="0"/>
                <a:cs typeface="Times New Roman" pitchFamily="18" charset="0"/>
              </a:rPr>
              <a:t> - 6</a:t>
            </a:r>
            <a:r>
              <a:rPr lang="en-US" b="1" dirty="0" smtClean="0">
                <a:latin typeface="Times New Roman" pitchFamily="18" charset="0"/>
                <a:cs typeface="Times New Roman" pitchFamily="18" charset="0"/>
              </a:rPr>
              <a:t>0</a:t>
            </a:r>
            <a:endParaRPr lang="ru-RU" dirty="0" smtClean="0">
              <a:latin typeface="Times New Roman" pitchFamily="18" charset="0"/>
              <a:cs typeface="Times New Roman" pitchFamily="18" charset="0"/>
            </a:endParaRPr>
          </a:p>
          <a:p>
            <a:pPr algn="just"/>
            <a:r>
              <a:rPr lang="en-US" b="1" dirty="0" err="1" smtClean="0">
                <a:latin typeface="Times New Roman" pitchFamily="18" charset="0"/>
                <a:cs typeface="Times New Roman" pitchFamily="18" charset="0"/>
              </a:rPr>
              <a:t>Amirqulov</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Qurbon</a:t>
            </a:r>
            <a:r>
              <a:rPr lang="en-US" b="1"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r>
              <a:rPr lang="en-US" dirty="0" err="1" smtClean="0">
                <a:latin typeface="Times New Roman" pitchFamily="18" charset="0"/>
                <a:cs typeface="Times New Roman" pitchFamily="18" charset="0"/>
              </a:rPr>
              <a:t>Taqdir</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bitiklar</a:t>
            </a:r>
            <a:r>
              <a:rPr lang="uz-Cyrl-UZ"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memuar</a:t>
            </a:r>
            <a:r>
              <a:rPr lang="en-US" dirty="0" smtClean="0">
                <a:latin typeface="Times New Roman" pitchFamily="18" charset="0"/>
                <a:cs typeface="Times New Roman" pitchFamily="18" charset="0"/>
              </a:rPr>
              <a:t> / Q. </a:t>
            </a:r>
            <a:r>
              <a:rPr lang="en-US" dirty="0" err="1" smtClean="0">
                <a:latin typeface="Times New Roman" pitchFamily="18" charset="0"/>
                <a:cs typeface="Times New Roman" pitchFamily="18" charset="0"/>
              </a:rPr>
              <a:t>Amirqulov</a:t>
            </a:r>
            <a:r>
              <a:rPr lang="uz-Cyrl-UZ" dirty="0" smtClean="0">
                <a:latin typeface="Times New Roman" pitchFamily="18" charset="0"/>
                <a:cs typeface="Times New Roman" pitchFamily="18" charset="0"/>
              </a:rPr>
              <a:t>. –  T</a:t>
            </a:r>
            <a:r>
              <a:rPr lang="en-US" dirty="0" err="1" smtClean="0">
                <a:latin typeface="Times New Roman" pitchFamily="18" charset="0"/>
                <a:cs typeface="Times New Roman" pitchFamily="18" charset="0"/>
              </a:rPr>
              <a:t>oshkent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Yoshlar</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nashriyot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uyi</a:t>
            </a:r>
            <a:r>
              <a:rPr lang="uz-Cyrl-UZ" dirty="0" smtClean="0">
                <a:latin typeface="Times New Roman" pitchFamily="18" charset="0"/>
                <a:cs typeface="Times New Roman" pitchFamily="18" charset="0"/>
              </a:rPr>
              <a:t>, 201</a:t>
            </a:r>
            <a:r>
              <a:rPr lang="en-US" dirty="0" smtClean="0">
                <a:latin typeface="Times New Roman" pitchFamily="18" charset="0"/>
                <a:cs typeface="Times New Roman" pitchFamily="18" charset="0"/>
              </a:rPr>
              <a:t>9</a:t>
            </a:r>
            <a:r>
              <a:rPr lang="uz-Cyrl-UZ" dirty="0" smtClean="0">
                <a:latin typeface="Times New Roman" pitchFamily="18" charset="0"/>
                <a:cs typeface="Times New Roman" pitchFamily="18" charset="0"/>
              </a:rPr>
              <a:t>. – </a:t>
            </a:r>
            <a:r>
              <a:rPr lang="en-US" dirty="0" smtClean="0">
                <a:latin typeface="Times New Roman" pitchFamily="18" charset="0"/>
                <a:cs typeface="Times New Roman" pitchFamily="18" charset="0"/>
              </a:rPr>
              <a:t>460  bet</a:t>
            </a:r>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ISBN   978-9943-6</a:t>
            </a:r>
            <a:r>
              <a:rPr lang="en-US" b="1" dirty="0" smtClean="0">
                <a:latin typeface="Times New Roman" pitchFamily="18" charset="0"/>
                <a:cs typeface="Times New Roman" pitchFamily="18" charset="0"/>
              </a:rPr>
              <a:t>182</a:t>
            </a:r>
            <a:r>
              <a:rPr lang="uz-Cyrl-UZ" b="1" dirty="0" smtClean="0">
                <a:latin typeface="Times New Roman" pitchFamily="18" charset="0"/>
                <a:cs typeface="Times New Roman" pitchFamily="18" charset="0"/>
              </a:rPr>
              <a:t>-</a:t>
            </a:r>
            <a:r>
              <a:rPr lang="en-US" b="1" dirty="0" smtClean="0">
                <a:latin typeface="Times New Roman" pitchFamily="18" charset="0"/>
                <a:cs typeface="Times New Roman" pitchFamily="18" charset="0"/>
              </a:rPr>
              <a:t>0</a:t>
            </a:r>
            <a:r>
              <a:rPr lang="uz-Cyrl-UZ" b="1" dirty="0" smtClean="0">
                <a:latin typeface="Times New Roman" pitchFamily="18" charset="0"/>
                <a:cs typeface="Times New Roman" pitchFamily="18" charset="0"/>
              </a:rPr>
              <a:t>-6</a:t>
            </a:r>
            <a:endParaRPr lang="ru-RU" dirty="0" smtClean="0">
              <a:latin typeface="Times New Roman" pitchFamily="18" charset="0"/>
              <a:cs typeface="Times New Roman" pitchFamily="18" charset="0"/>
            </a:endParaRPr>
          </a:p>
          <a:p>
            <a:pPr algn="just"/>
            <a:r>
              <a:rPr lang="uz-Cyrl-UZ" b="1" dirty="0" smtClean="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pPr algn="just"/>
            <a:r>
              <a:rPr lang="uz-Cyrl-UZ"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Qurbon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bobo</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Amirqulov</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asli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boysunlik</a:t>
            </a:r>
            <a:r>
              <a:rPr lang="en-US" dirty="0" smtClean="0">
                <a:latin typeface="Times New Roman" pitchFamily="18" charset="0"/>
                <a:cs typeface="Times New Roman" pitchFamily="18" charset="0"/>
              </a:rPr>
              <a:t>. U </a:t>
            </a:r>
            <a:r>
              <a:rPr lang="en-US" dirty="0" err="1" smtClean="0">
                <a:latin typeface="Times New Roman" pitchFamily="18" charset="0"/>
                <a:cs typeface="Times New Roman" pitchFamily="18" charset="0"/>
              </a:rPr>
              <a:t>kishi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nafaqat</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Muzrabotda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balki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Mamlikatimizda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mehnati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bilan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elning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nazariga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tushgan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ishbilarmon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insonlardan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biri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Hozir</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saksonni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qoralab</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qolgan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Lekin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uning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g‘ayrati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hamon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ichiga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sig‘maydi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yangi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intilishlar</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og‘ushida</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yashaydi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O‘zi</a:t>
            </a:r>
            <a:r>
              <a:rPr lang="en-US" dirty="0" smtClean="0">
                <a:latin typeface="Times New Roman" pitchFamily="18" charset="0"/>
                <a:cs typeface="Times New Roman" pitchFamily="18" charset="0"/>
              </a:rPr>
              <a:t> ham </a:t>
            </a:r>
            <a:r>
              <a:rPr lang="en-US" dirty="0" err="1" smtClean="0">
                <a:latin typeface="Times New Roman" pitchFamily="18" charset="0"/>
                <a:cs typeface="Times New Roman" pitchFamily="18" charset="0"/>
              </a:rPr>
              <a:t>tinmaydi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boshqalarni</a:t>
            </a:r>
            <a:r>
              <a:rPr lang="en-US" dirty="0" smtClean="0">
                <a:latin typeface="Times New Roman" pitchFamily="18" charset="0"/>
                <a:cs typeface="Times New Roman" pitchFamily="18" charset="0"/>
              </a:rPr>
              <a:t> ham </a:t>
            </a:r>
            <a:r>
              <a:rPr lang="en-US" dirty="0" err="1" smtClean="0">
                <a:latin typeface="Times New Roman" pitchFamily="18" charset="0"/>
                <a:cs typeface="Times New Roman" pitchFamily="18" charset="0"/>
              </a:rPr>
              <a:t>tindirmaydi</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a:p>
            <a:pPr algn="just"/>
            <a:endParaRPr lang="ru-RU" dirty="0">
              <a:latin typeface="Times New Roman" pitchFamily="18" charset="0"/>
              <a:cs typeface="Times New Roman" pitchFamily="18" charset="0"/>
            </a:endParaRPr>
          </a:p>
        </p:txBody>
      </p:sp>
      <p:pic>
        <p:nvPicPr>
          <p:cNvPr id="6" name="Рисунок 5"/>
          <p:cNvPicPr/>
          <p:nvPr/>
        </p:nvPicPr>
        <p:blipFill>
          <a:blip r:embed="rId2" cstate="print"/>
          <a:srcRect l="3573" t="2236" r="6827"/>
          <a:stretch>
            <a:fillRect/>
          </a:stretch>
        </p:blipFill>
        <p:spPr bwMode="auto">
          <a:xfrm>
            <a:off x="500034" y="1214422"/>
            <a:ext cx="2500330" cy="4643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186766" cy="654032"/>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uz-Cyrl-UZ" sz="4000" b="1" dirty="0" smtClean="0">
                <a:latin typeface="Gungsuh" pitchFamily="18" charset="-127"/>
                <a:ea typeface="Gungsuh" pitchFamily="18" charset="-127"/>
              </a:rPr>
              <a:t>    ҲАЁТ  СЎҚМОҒИДАГИ  ИЗЛАР</a:t>
            </a:r>
            <a:endParaRPr lang="ru-RU" sz="4000" b="1" dirty="0">
              <a:latin typeface="Gungsuh" pitchFamily="18" charset="-127"/>
              <a:ea typeface="Gungsuh" pitchFamily="18" charset="-127"/>
            </a:endParaRPr>
          </a:p>
        </p:txBody>
      </p:sp>
      <p:sp>
        <p:nvSpPr>
          <p:cNvPr id="3" name="Содержимое 2"/>
          <p:cNvSpPr>
            <a:spLocks noGrp="1"/>
          </p:cNvSpPr>
          <p:nvPr>
            <p:ph sz="quarter" idx="1"/>
          </p:nvPr>
        </p:nvSpPr>
        <p:spPr>
          <a:xfrm>
            <a:off x="3214678" y="1142984"/>
            <a:ext cx="5429288" cy="5330968"/>
          </a:xfrm>
        </p:spPr>
        <p:txBody>
          <a:bodyPr>
            <a:normAutofit fontScale="62500" lnSpcReduction="20000"/>
          </a:bodyPr>
          <a:lstStyle/>
          <a:p>
            <a:pPr algn="just"/>
            <a:r>
              <a:rPr lang="ru-RU" sz="3200" b="1" dirty="0" err="1" smtClean="0">
                <a:latin typeface="Times New Roman" pitchFamily="18" charset="0"/>
                <a:cs typeface="Times New Roman" pitchFamily="18" charset="0"/>
              </a:rPr>
              <a:t>Бозоров</a:t>
            </a:r>
            <a:r>
              <a:rPr lang="ru-RU" sz="3200" b="1" dirty="0" smtClean="0">
                <a:latin typeface="Times New Roman" pitchFamily="18" charset="0"/>
                <a:cs typeface="Times New Roman" pitchFamily="18" charset="0"/>
              </a:rPr>
              <a:t>, </a:t>
            </a:r>
            <a:r>
              <a:rPr lang="ru-RU" sz="3200" b="1" dirty="0" err="1" smtClean="0">
                <a:latin typeface="Times New Roman" pitchFamily="18" charset="0"/>
                <a:cs typeface="Times New Roman" pitchFamily="18" charset="0"/>
              </a:rPr>
              <a:t>Одинақул.</a:t>
            </a:r>
            <a:endParaRPr lang="ru-RU" sz="3200" dirty="0" smtClean="0">
              <a:latin typeface="Times New Roman" pitchFamily="18" charset="0"/>
              <a:cs typeface="Times New Roman" pitchFamily="18" charset="0"/>
            </a:endParaRPr>
          </a:p>
          <a:p>
            <a:pPr algn="just"/>
            <a:r>
              <a:rPr lang="ru-RU" sz="3200" dirty="0" err="1" smtClean="0">
                <a:latin typeface="Times New Roman" pitchFamily="18" charset="0"/>
                <a:cs typeface="Times New Roman" pitchFamily="18" charset="0"/>
              </a:rPr>
              <a:t>Ҳаёт сўқмоғидаги излар</a:t>
            </a:r>
            <a:r>
              <a:rPr lang="ru-RU" sz="3200" dirty="0" smtClean="0">
                <a:latin typeface="Times New Roman" pitchFamily="18" charset="0"/>
                <a:cs typeface="Times New Roman" pitchFamily="18" charset="0"/>
              </a:rPr>
              <a:t> / О. </a:t>
            </a:r>
            <a:r>
              <a:rPr lang="ru-RU" sz="3200" dirty="0" err="1" smtClean="0">
                <a:latin typeface="Times New Roman" pitchFamily="18" charset="0"/>
                <a:cs typeface="Times New Roman" pitchFamily="18" charset="0"/>
              </a:rPr>
              <a:t>Бозоров</a:t>
            </a:r>
            <a:r>
              <a:rPr lang="uz-Cyrl-UZ" sz="3200" dirty="0" smtClean="0">
                <a:latin typeface="Times New Roman" pitchFamily="18" charset="0"/>
                <a:cs typeface="Times New Roman" pitchFamily="18" charset="0"/>
              </a:rPr>
              <a:t>. – </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Тафаккур</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нашриёти</a:t>
            </a:r>
            <a:r>
              <a:rPr lang="uz-Cyrl-UZ" sz="3200" dirty="0" smtClean="0">
                <a:latin typeface="Times New Roman" pitchFamily="18" charset="0"/>
                <a:cs typeface="Times New Roman" pitchFamily="18" charset="0"/>
              </a:rPr>
              <a:t>,  201</a:t>
            </a:r>
            <a:r>
              <a:rPr lang="ru-RU" sz="3200" dirty="0" smtClean="0">
                <a:latin typeface="Times New Roman" pitchFamily="18" charset="0"/>
                <a:cs typeface="Times New Roman" pitchFamily="18" charset="0"/>
              </a:rPr>
              <a:t>4</a:t>
            </a:r>
            <a:r>
              <a:rPr lang="uz-Cyrl-UZ" sz="3200" dirty="0" smtClean="0">
                <a:latin typeface="Times New Roman" pitchFamily="18" charset="0"/>
                <a:cs typeface="Times New Roman" pitchFamily="18" charset="0"/>
              </a:rPr>
              <a:t>. – </a:t>
            </a:r>
            <a:r>
              <a:rPr lang="ru-RU" sz="3200" dirty="0" smtClean="0">
                <a:latin typeface="Times New Roman" pitchFamily="18" charset="0"/>
                <a:cs typeface="Times New Roman" pitchFamily="18" charset="0"/>
              </a:rPr>
              <a:t>176  б</a:t>
            </a:r>
            <a:r>
              <a:rPr lang="uz-Cyrl-UZ" sz="3200" dirty="0" smtClean="0">
                <a:latin typeface="Times New Roman" pitchFamily="18" charset="0"/>
                <a:cs typeface="Times New Roman" pitchFamily="18" charset="0"/>
              </a:rPr>
              <a:t>.                                  </a:t>
            </a:r>
            <a:endParaRPr lang="ru-RU" sz="3200" dirty="0" smtClean="0">
              <a:latin typeface="Times New Roman" pitchFamily="18" charset="0"/>
              <a:cs typeface="Times New Roman" pitchFamily="18" charset="0"/>
            </a:endParaRPr>
          </a:p>
          <a:p>
            <a:pPr algn="just"/>
            <a:r>
              <a:rPr lang="uz-Cyrl-UZ" sz="3200" dirty="0" smtClean="0">
                <a:latin typeface="Times New Roman" pitchFamily="18" charset="0"/>
                <a:cs typeface="Times New Roman" pitchFamily="18" charset="0"/>
              </a:rPr>
              <a:t> </a:t>
            </a:r>
            <a:endParaRPr lang="ru-RU" sz="3200" dirty="0" smtClean="0">
              <a:latin typeface="Times New Roman" pitchFamily="18" charset="0"/>
              <a:cs typeface="Times New Roman" pitchFamily="18" charset="0"/>
            </a:endParaRPr>
          </a:p>
          <a:p>
            <a:pPr algn="just"/>
            <a:r>
              <a:rPr lang="ru-RU" sz="3200" b="1" dirty="0" smtClean="0">
                <a:latin typeface="Times New Roman" pitchFamily="18" charset="0"/>
                <a:cs typeface="Times New Roman" pitchFamily="18" charset="0"/>
              </a:rPr>
              <a:t> </a:t>
            </a:r>
            <a:r>
              <a:rPr lang="uz-Cyrl-UZ" sz="3200" b="1" dirty="0" smtClean="0">
                <a:latin typeface="Times New Roman" pitchFamily="18" charset="0"/>
                <a:cs typeface="Times New Roman" pitchFamily="18" charset="0"/>
              </a:rPr>
              <a:t>ISBN  978-9943-</a:t>
            </a:r>
            <a:r>
              <a:rPr lang="ru-RU" sz="3200" b="1" dirty="0" smtClean="0">
                <a:latin typeface="Times New Roman" pitchFamily="18" charset="0"/>
                <a:cs typeface="Times New Roman" pitchFamily="18" charset="0"/>
              </a:rPr>
              <a:t>24-080-3</a:t>
            </a:r>
            <a:endParaRPr lang="ru-RU" sz="3200" dirty="0" smtClean="0">
              <a:latin typeface="Times New Roman" pitchFamily="18" charset="0"/>
              <a:cs typeface="Times New Roman" pitchFamily="18" charset="0"/>
            </a:endParaRPr>
          </a:p>
          <a:p>
            <a:pPr algn="just"/>
            <a:r>
              <a:rPr lang="uz-Cyrl-UZ" sz="3200" b="1" dirty="0" smtClean="0">
                <a:latin typeface="Times New Roman" pitchFamily="18" charset="0"/>
                <a:cs typeface="Times New Roman" pitchFamily="18" charset="0"/>
              </a:rPr>
              <a:t> </a:t>
            </a:r>
            <a:endParaRPr lang="ru-RU" sz="3200" dirty="0" smtClean="0">
              <a:latin typeface="Times New Roman" pitchFamily="18" charset="0"/>
              <a:cs typeface="Times New Roman" pitchFamily="18" charset="0"/>
            </a:endParaRPr>
          </a:p>
          <a:p>
            <a:pPr algn="just"/>
            <a:r>
              <a:rPr lang="uz-Cyrl-UZ"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Ҳаёт инсон</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билан</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гўзал</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ва</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қадирлидиз.</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Унинг</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қувонч ва</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ташвишлари</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кўп</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Умрнинг</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сирли</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сўқмоқларидан эзгу</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ният</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билан</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қадам ташлаган</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ёруғ  маҳзиллар </a:t>
            </a:r>
            <a:r>
              <a:rPr lang="ru-RU" sz="3200" dirty="0" smtClean="0">
                <a:latin typeface="Times New Roman" pitchFamily="18" charset="0"/>
                <a:cs typeface="Times New Roman" pitchFamily="18" charset="0"/>
              </a:rPr>
              <a:t>сари </a:t>
            </a:r>
            <a:r>
              <a:rPr lang="ru-RU" sz="3200" dirty="0" err="1" smtClean="0">
                <a:latin typeface="Times New Roman" pitchFamily="18" charset="0"/>
                <a:cs typeface="Times New Roman" pitchFamily="18" charset="0"/>
              </a:rPr>
              <a:t>талпинган</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одамгина</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бу</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дунёдан</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саодат</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топади</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кўзлаган</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мақсадига эришади</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Ўзбекистонда</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хизмат</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кўрсатган</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маданият</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ходими</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Одинақул хожи</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Бозоровнинг</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ҳам ушбу</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китобида</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ҳаётнинг рангин</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қирралари, умр</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ҳикматлари ўз</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аксини</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топган</a:t>
            </a:r>
            <a:r>
              <a:rPr lang="ru-RU" sz="3200" dirty="0" smtClean="0">
                <a:latin typeface="Times New Roman" pitchFamily="18" charset="0"/>
                <a:cs typeface="Times New Roman" pitchFamily="18" charset="0"/>
              </a:rPr>
              <a:t>. Улар </a:t>
            </a:r>
            <a:r>
              <a:rPr lang="ru-RU" sz="3200" dirty="0" err="1" smtClean="0">
                <a:latin typeface="Times New Roman" pitchFamily="18" charset="0"/>
                <a:cs typeface="Times New Roman" pitchFamily="18" charset="0"/>
              </a:rPr>
              <a:t>сизни</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бефарқ қолдирмайди деб</a:t>
            </a:r>
            <a:r>
              <a:rPr lang="ru-RU" sz="3200" dirty="0" smtClean="0">
                <a:latin typeface="Times New Roman" pitchFamily="18" charset="0"/>
                <a:cs typeface="Times New Roman" pitchFamily="18" charset="0"/>
              </a:rPr>
              <a:t>  </a:t>
            </a:r>
            <a:r>
              <a:rPr lang="ru-RU" sz="3200" dirty="0" err="1" smtClean="0">
                <a:latin typeface="Times New Roman" pitchFamily="18" charset="0"/>
                <a:cs typeface="Times New Roman" pitchFamily="18" charset="0"/>
              </a:rPr>
              <a:t>ўйлаймиз</a:t>
            </a:r>
            <a:r>
              <a:rPr lang="ru-RU" sz="3200" dirty="0" smtClean="0">
                <a:latin typeface="Times New Roman" pitchFamily="18" charset="0"/>
                <a:cs typeface="Times New Roman" pitchFamily="18" charset="0"/>
              </a:rPr>
              <a:t>.</a:t>
            </a:r>
          </a:p>
          <a:p>
            <a:pPr algn="just"/>
            <a:r>
              <a:rPr lang="ru-RU" sz="3200" dirty="0" smtClean="0">
                <a:latin typeface="Times New Roman" pitchFamily="18" charset="0"/>
                <a:cs typeface="Times New Roman" pitchFamily="18" charset="0"/>
              </a:rPr>
              <a:t> </a:t>
            </a:r>
          </a:p>
          <a:p>
            <a:endParaRPr lang="ru-RU" dirty="0"/>
          </a:p>
        </p:txBody>
      </p:sp>
      <p:pic>
        <p:nvPicPr>
          <p:cNvPr id="4" name="Рисунок 3"/>
          <p:cNvPicPr/>
          <p:nvPr/>
        </p:nvPicPr>
        <p:blipFill>
          <a:blip r:embed="rId2" cstate="print"/>
          <a:srcRect l="4737" t="2521" r="6177" b="2914"/>
          <a:stretch>
            <a:fillRect/>
          </a:stretch>
        </p:blipFill>
        <p:spPr bwMode="auto">
          <a:xfrm>
            <a:off x="428596" y="1214422"/>
            <a:ext cx="2643206" cy="49292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Эркер">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Эркер">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Эркер">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194</TotalTime>
  <Words>1274</Words>
  <PresentationFormat>Экран (4:3)</PresentationFormat>
  <Paragraphs>302</Paragraphs>
  <Slides>36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36</vt:i4>
      </vt:variant>
    </vt:vector>
  </HeadingPairs>
  <TitlesOfParts>
    <vt:vector size="37" baseType="lpstr">
      <vt:lpstr>Эркер</vt:lpstr>
      <vt:lpstr>Muzrabot tuman  Axborot – kutubxona markazi Axborot bibliografiya bo‘limi yangi kelgan   O‘LKASHUNOSLIK ADABIYOTLAR  verual ko‘rgazmasi.</vt:lpstr>
      <vt:lpstr>ЯШНАЁТГАН  МУЗРАБОТ</vt:lpstr>
      <vt:lpstr>ШАФФОФ  ТУЙҒУЛАР</vt:lpstr>
      <vt:lpstr>АЙРИЛИҚ  ФАСЛИ</vt:lpstr>
      <vt:lpstr>АРМОН  УЧҚУНЛАРИ</vt:lpstr>
      <vt:lpstr>МУХАББАТ  МАЛИКАСИ</vt:lpstr>
      <vt:lpstr>ТАЪЛИМ  ВА  ТАРБИЯ – КОМИЛЛИК  ГАРОВИ</vt:lpstr>
      <vt:lpstr>Taqdir  bitiklari</vt:lpstr>
      <vt:lpstr>    ҲАЁТ  СЎҚМОҒИДАГИ  ИЗЛАР</vt:lpstr>
      <vt:lpstr>ШУКРОНА</vt:lpstr>
      <vt:lpstr>АЛАМ</vt:lpstr>
      <vt:lpstr>УМИДБАХШ  ОРЗУ</vt:lpstr>
      <vt:lpstr>BAXTLI BO‘LAMAN</vt:lpstr>
      <vt:lpstr>ҲАЁТГА  КУЛИБ  БОҚИНГ</vt:lpstr>
      <vt:lpstr>ИНСОН  ВА  ИЙМОН</vt:lpstr>
      <vt:lpstr>СИЗ  КЕЛАСИЗ</vt:lpstr>
      <vt:lpstr>ҚАЛБИМ  САДОСИ</vt:lpstr>
      <vt:lpstr>СУРХОН  ЁҒДУСИ</vt:lpstr>
      <vt:lpstr>ТУҒДОНА</vt:lpstr>
      <vt:lpstr>АДОЛАТНИ КУЙЛАР ЮРАГИМ</vt:lpstr>
      <vt:lpstr>ЗАМИН  ВА ЗАМОН  АРЗАНДЛАРИ</vt:lpstr>
      <vt:lpstr>ҲАЁТ  ҲИКМАТЛАРИ</vt:lpstr>
      <vt:lpstr>ЮРАГИГА СУРХОНДАРЁ СИҒГАН АЁЛ</vt:lpstr>
      <vt:lpstr>АЖДОДЛАР  ЖАВОҲИРИ</vt:lpstr>
      <vt:lpstr>Yetkazib berish zanjirini boshqarish</vt:lpstr>
      <vt:lpstr>Biznes tizimlari tahlili va loyihalash</vt:lpstr>
      <vt:lpstr>Ушалмаган орзулар</vt:lpstr>
      <vt:lpstr>Юрагим яхшилик истайди</vt:lpstr>
      <vt:lpstr>“Алпомиш” талқин</vt:lpstr>
      <vt:lpstr>Бунёдкорлар</vt:lpstr>
      <vt:lpstr>Хива шаҳрига саёҳат</vt:lpstr>
      <vt:lpstr>Имўм Абу Исо ат- Термизий ва Термизий Алломалар</vt:lpstr>
      <vt:lpstr>Эркин Аъзам бадиий олами</vt:lpstr>
      <vt:lpstr>Оилавий бахшилар сулоласи</vt:lpstr>
      <vt:lpstr>ТЕРМИЗ</vt:lpstr>
      <vt:lpstr>Слайд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Muzrabot tuman  Axborot – kutubxona markazi Axborot bibliografiya bo‘limi yangi kelgan   O‘LKASHUNOSLIK ADABIYOTLAR  verual ko‘rgazmasi.</dc:title>
  <dc:creator>Пользователь</dc:creator>
  <cp:lastModifiedBy>Пользователь</cp:lastModifiedBy>
  <cp:revision>39</cp:revision>
  <dcterms:created xsi:type="dcterms:W3CDTF">2025-07-11T04:29:26Z</dcterms:created>
  <dcterms:modified xsi:type="dcterms:W3CDTF">2025-07-31T04:28:14Z</dcterms:modified>
</cp:coreProperties>
</file>