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sldIdLst>
    <p:sldId id="256" r:id="rId2"/>
    <p:sldId id="257"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83" autoAdjust="0"/>
  </p:normalViewPr>
  <p:slideViewPr>
    <p:cSldViewPr snapToGrid="0">
      <p:cViewPr varScale="1">
        <p:scale>
          <a:sx n="104" d="100"/>
          <a:sy n="104" d="100"/>
        </p:scale>
        <p:origin x="7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A6B9A6B-D168-402D-9943-9763FF5BBA69}" type="datetimeFigureOut">
              <a:rPr lang="ru-RU" smtClean="0"/>
              <a:t>01.04.2026</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EA12CE1-B1D8-426F-86D3-E3F7E3299C63}" type="slidenum">
              <a:rPr lang="ru-RU" smtClean="0"/>
              <a:t>‹#›</a:t>
            </a:fld>
            <a:endParaRPr lang="ru-RU"/>
          </a:p>
        </p:txBody>
      </p:sp>
    </p:spTree>
    <p:extLst>
      <p:ext uri="{BB962C8B-B14F-4D97-AF65-F5344CB8AC3E}">
        <p14:creationId xmlns:p14="http://schemas.microsoft.com/office/powerpoint/2010/main" val="1658970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A6B9A6B-D168-402D-9943-9763FF5BBA69}" type="datetimeFigureOut">
              <a:rPr lang="ru-RU" smtClean="0"/>
              <a:t>01.04.2026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A12CE1-B1D8-426F-86D3-E3F7E3299C63}" type="slidenum">
              <a:rPr lang="ru-RU" smtClean="0"/>
              <a:t>‹#›</a:t>
            </a:fld>
            <a:endParaRPr lang="ru-RU"/>
          </a:p>
        </p:txBody>
      </p:sp>
    </p:spTree>
    <p:extLst>
      <p:ext uri="{BB962C8B-B14F-4D97-AF65-F5344CB8AC3E}">
        <p14:creationId xmlns:p14="http://schemas.microsoft.com/office/powerpoint/2010/main" val="960238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A6B9A6B-D168-402D-9943-9763FF5BBA69}" type="datetimeFigureOut">
              <a:rPr lang="ru-RU" smtClean="0"/>
              <a:t>01.04.2026</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A12CE1-B1D8-426F-86D3-E3F7E3299C63}"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09169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DA6B9A6B-D168-402D-9943-9763FF5BBA69}" type="datetimeFigureOut">
              <a:rPr lang="ru-RU" smtClean="0"/>
              <a:t>01.04.2026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A12CE1-B1D8-426F-86D3-E3F7E3299C63}" type="slidenum">
              <a:rPr lang="ru-RU" smtClean="0"/>
              <a:t>‹#›</a:t>
            </a:fld>
            <a:endParaRPr lang="ru-RU"/>
          </a:p>
        </p:txBody>
      </p:sp>
    </p:spTree>
    <p:extLst>
      <p:ext uri="{BB962C8B-B14F-4D97-AF65-F5344CB8AC3E}">
        <p14:creationId xmlns:p14="http://schemas.microsoft.com/office/powerpoint/2010/main" val="3319595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DA6B9A6B-D168-402D-9943-9763FF5BBA69}" type="datetimeFigureOut">
              <a:rPr lang="ru-RU" smtClean="0"/>
              <a:t>01.04.2026</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A12CE1-B1D8-426F-86D3-E3F7E3299C63}"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46209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DA6B9A6B-D168-402D-9943-9763FF5BBA69}" type="datetimeFigureOut">
              <a:rPr lang="ru-RU" smtClean="0"/>
              <a:t>01.04.2026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A12CE1-B1D8-426F-86D3-E3F7E3299C63}" type="slidenum">
              <a:rPr lang="ru-RU" smtClean="0"/>
              <a:t>‹#›</a:t>
            </a:fld>
            <a:endParaRPr lang="ru-RU"/>
          </a:p>
        </p:txBody>
      </p:sp>
    </p:spTree>
    <p:extLst>
      <p:ext uri="{BB962C8B-B14F-4D97-AF65-F5344CB8AC3E}">
        <p14:creationId xmlns:p14="http://schemas.microsoft.com/office/powerpoint/2010/main" val="2845797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A6B9A6B-D168-402D-9943-9763FF5BBA69}" type="datetimeFigureOut">
              <a:rPr lang="ru-RU" smtClean="0"/>
              <a:t>01.04.2026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A12CE1-B1D8-426F-86D3-E3F7E3299C63}" type="slidenum">
              <a:rPr lang="ru-RU" smtClean="0"/>
              <a:t>‹#›</a:t>
            </a:fld>
            <a:endParaRPr lang="ru-RU"/>
          </a:p>
        </p:txBody>
      </p:sp>
    </p:spTree>
    <p:extLst>
      <p:ext uri="{BB962C8B-B14F-4D97-AF65-F5344CB8AC3E}">
        <p14:creationId xmlns:p14="http://schemas.microsoft.com/office/powerpoint/2010/main" val="269709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A6B9A6B-D168-402D-9943-9763FF5BBA69}" type="datetimeFigureOut">
              <a:rPr lang="ru-RU" smtClean="0"/>
              <a:t>01.04.2026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A12CE1-B1D8-426F-86D3-E3F7E3299C63}" type="slidenum">
              <a:rPr lang="ru-RU" smtClean="0"/>
              <a:t>‹#›</a:t>
            </a:fld>
            <a:endParaRPr lang="ru-RU"/>
          </a:p>
        </p:txBody>
      </p:sp>
    </p:spTree>
    <p:extLst>
      <p:ext uri="{BB962C8B-B14F-4D97-AF65-F5344CB8AC3E}">
        <p14:creationId xmlns:p14="http://schemas.microsoft.com/office/powerpoint/2010/main" val="178870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A6B9A6B-D168-402D-9943-9763FF5BBA69}" type="datetimeFigureOut">
              <a:rPr lang="ru-RU" smtClean="0"/>
              <a:t>01.04.2026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EA12CE1-B1D8-426F-86D3-E3F7E3299C63}" type="slidenum">
              <a:rPr lang="ru-RU" smtClean="0"/>
              <a:t>‹#›</a:t>
            </a:fld>
            <a:endParaRPr lang="ru-RU"/>
          </a:p>
        </p:txBody>
      </p:sp>
    </p:spTree>
    <p:extLst>
      <p:ext uri="{BB962C8B-B14F-4D97-AF65-F5344CB8AC3E}">
        <p14:creationId xmlns:p14="http://schemas.microsoft.com/office/powerpoint/2010/main" val="71776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A6B9A6B-D168-402D-9943-9763FF5BBA69}" type="datetimeFigureOut">
              <a:rPr lang="ru-RU" smtClean="0"/>
              <a:t>01.04.2026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EA12CE1-B1D8-426F-86D3-E3F7E3299C63}" type="slidenum">
              <a:rPr lang="ru-RU" smtClean="0"/>
              <a:t>‹#›</a:t>
            </a:fld>
            <a:endParaRPr lang="ru-RU"/>
          </a:p>
        </p:txBody>
      </p:sp>
    </p:spTree>
    <p:extLst>
      <p:ext uri="{BB962C8B-B14F-4D97-AF65-F5344CB8AC3E}">
        <p14:creationId xmlns:p14="http://schemas.microsoft.com/office/powerpoint/2010/main" val="85279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A6B9A6B-D168-402D-9943-9763FF5BBA69}" type="datetimeFigureOut">
              <a:rPr lang="ru-RU" smtClean="0"/>
              <a:t>01.04.2026</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EA12CE1-B1D8-426F-86D3-E3F7E3299C63}" type="slidenum">
              <a:rPr lang="ru-RU" smtClean="0"/>
              <a:t>‹#›</a:t>
            </a:fld>
            <a:endParaRPr lang="ru-RU"/>
          </a:p>
        </p:txBody>
      </p:sp>
    </p:spTree>
    <p:extLst>
      <p:ext uri="{BB962C8B-B14F-4D97-AF65-F5344CB8AC3E}">
        <p14:creationId xmlns:p14="http://schemas.microsoft.com/office/powerpoint/2010/main" val="88930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A6B9A6B-D168-402D-9943-9763FF5BBA69}" type="datetimeFigureOut">
              <a:rPr lang="ru-RU" smtClean="0"/>
              <a:t>01.04.2026</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EA12CE1-B1D8-426F-86D3-E3F7E3299C63}" type="slidenum">
              <a:rPr lang="ru-RU" smtClean="0"/>
              <a:t>‹#›</a:t>
            </a:fld>
            <a:endParaRPr lang="ru-RU"/>
          </a:p>
        </p:txBody>
      </p:sp>
    </p:spTree>
    <p:extLst>
      <p:ext uri="{BB962C8B-B14F-4D97-AF65-F5344CB8AC3E}">
        <p14:creationId xmlns:p14="http://schemas.microsoft.com/office/powerpoint/2010/main" val="2350634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A6B9A6B-D168-402D-9943-9763FF5BBA69}" type="datetimeFigureOut">
              <a:rPr lang="ru-RU" smtClean="0"/>
              <a:t>01.04.2026</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EA12CE1-B1D8-426F-86D3-E3F7E3299C63}" type="slidenum">
              <a:rPr lang="ru-RU" smtClean="0"/>
              <a:t>‹#›</a:t>
            </a:fld>
            <a:endParaRPr lang="ru-RU"/>
          </a:p>
        </p:txBody>
      </p:sp>
    </p:spTree>
    <p:extLst>
      <p:ext uri="{BB962C8B-B14F-4D97-AF65-F5344CB8AC3E}">
        <p14:creationId xmlns:p14="http://schemas.microsoft.com/office/powerpoint/2010/main" val="166526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B9A6B-D168-402D-9943-9763FF5BBA69}" type="datetimeFigureOut">
              <a:rPr lang="ru-RU" smtClean="0"/>
              <a:t>01.04.2026</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EA12CE1-B1D8-426F-86D3-E3F7E3299C63}" type="slidenum">
              <a:rPr lang="ru-RU" smtClean="0"/>
              <a:t>‹#›</a:t>
            </a:fld>
            <a:endParaRPr lang="ru-RU"/>
          </a:p>
        </p:txBody>
      </p:sp>
    </p:spTree>
    <p:extLst>
      <p:ext uri="{BB962C8B-B14F-4D97-AF65-F5344CB8AC3E}">
        <p14:creationId xmlns:p14="http://schemas.microsoft.com/office/powerpoint/2010/main" val="66939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A6B9A6B-D168-402D-9943-9763FF5BBA69}" type="datetimeFigureOut">
              <a:rPr lang="ru-RU" smtClean="0"/>
              <a:t>01.04.2026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EA12CE1-B1D8-426F-86D3-E3F7E3299C63}" type="slidenum">
              <a:rPr lang="ru-RU" smtClean="0"/>
              <a:t>‹#›</a:t>
            </a:fld>
            <a:endParaRPr lang="ru-RU"/>
          </a:p>
        </p:txBody>
      </p:sp>
    </p:spTree>
    <p:extLst>
      <p:ext uri="{BB962C8B-B14F-4D97-AF65-F5344CB8AC3E}">
        <p14:creationId xmlns:p14="http://schemas.microsoft.com/office/powerpoint/2010/main" val="425781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A6B9A6B-D168-402D-9943-9763FF5BBA69}" type="datetimeFigureOut">
              <a:rPr lang="ru-RU" smtClean="0"/>
              <a:t>01.04.2026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A12CE1-B1D8-426F-86D3-E3F7E3299C63}" type="slidenum">
              <a:rPr lang="ru-RU" smtClean="0"/>
              <a:t>‹#›</a:t>
            </a:fld>
            <a:endParaRPr lang="ru-RU"/>
          </a:p>
        </p:txBody>
      </p:sp>
    </p:spTree>
    <p:extLst>
      <p:ext uri="{BB962C8B-B14F-4D97-AF65-F5344CB8AC3E}">
        <p14:creationId xmlns:p14="http://schemas.microsoft.com/office/powerpoint/2010/main" val="3730090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A6B9A6B-D168-402D-9943-9763FF5BBA69}" type="datetimeFigureOut">
              <a:rPr lang="ru-RU" smtClean="0"/>
              <a:t>01.04.2026</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EA12CE1-B1D8-426F-86D3-E3F7E3299C63}" type="slidenum">
              <a:rPr lang="ru-RU" smtClean="0"/>
              <a:t>‹#›</a:t>
            </a:fld>
            <a:endParaRPr lang="ru-RU"/>
          </a:p>
        </p:txBody>
      </p:sp>
    </p:spTree>
    <p:extLst>
      <p:ext uri="{BB962C8B-B14F-4D97-AF65-F5344CB8AC3E}">
        <p14:creationId xmlns:p14="http://schemas.microsoft.com/office/powerpoint/2010/main" val="4071186092"/>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fi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rcRect t="4284" b="4284"/>
          <a:stretch/>
        </p:blipFill>
        <p:spPr>
          <a:xfrm>
            <a:off x="463839" y="182021"/>
            <a:ext cx="1650939" cy="15094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Прямоугольник 4"/>
          <p:cNvSpPr/>
          <p:nvPr/>
        </p:nvSpPr>
        <p:spPr>
          <a:xfrm>
            <a:off x="2198722" y="231523"/>
            <a:ext cx="8346131" cy="1077218"/>
          </a:xfrm>
          <a:prstGeom prst="rect">
            <a:avLst/>
          </a:prstGeom>
        </p:spPr>
        <p:txBody>
          <a:bodyPr wrap="none">
            <a:spAutoFit/>
          </a:bodyPr>
          <a:lstStyle/>
          <a:p>
            <a:pPr algn="ctr"/>
            <a:r>
              <a:rPr lang="en-US" sz="3200" b="1" dirty="0" err="1">
                <a:solidFill>
                  <a:srgbClr val="002060"/>
                </a:solidFill>
                <a:latin typeface="Times New Roman" pitchFamily="18" charset="0"/>
                <a:cs typeface="Times New Roman" pitchFamily="18" charset="0"/>
              </a:rPr>
              <a:t>Muzrabot</a:t>
            </a:r>
            <a:r>
              <a:rPr lang="en-US" sz="3200" b="1" dirty="0">
                <a:solidFill>
                  <a:srgbClr val="002060"/>
                </a:solidFill>
                <a:latin typeface="Times New Roman" pitchFamily="18" charset="0"/>
                <a:cs typeface="Times New Roman" pitchFamily="18" charset="0"/>
              </a:rPr>
              <a:t> tuman </a:t>
            </a:r>
            <a:r>
              <a:rPr lang="en-US" sz="3200" b="1" dirty="0" err="1">
                <a:solidFill>
                  <a:srgbClr val="002060"/>
                </a:solidFill>
                <a:latin typeface="Times New Roman" pitchFamily="18" charset="0"/>
                <a:cs typeface="Times New Roman" pitchFamily="18" charset="0"/>
              </a:rPr>
              <a:t>Axborot</a:t>
            </a:r>
            <a:r>
              <a:rPr lang="en-US" sz="3200" b="1" dirty="0">
                <a:solidFill>
                  <a:srgbClr val="002060"/>
                </a:solidFill>
                <a:latin typeface="Times New Roman" pitchFamily="18" charset="0"/>
                <a:cs typeface="Times New Roman" pitchFamily="18" charset="0"/>
              </a:rPr>
              <a:t> </a:t>
            </a:r>
            <a:r>
              <a:rPr lang="uz-Cyrl-UZ" sz="3200" b="1" dirty="0">
                <a:solidFill>
                  <a:srgbClr val="002060"/>
                </a:solidFill>
                <a:latin typeface="Times New Roman" pitchFamily="18" charset="0"/>
                <a:cs typeface="Times New Roman" pitchFamily="18" charset="0"/>
              </a:rPr>
              <a:t>kutubxona</a:t>
            </a:r>
            <a:r>
              <a:rPr lang="en-US" sz="3200" b="1" dirty="0">
                <a:solidFill>
                  <a:srgbClr val="002060"/>
                </a:solidFill>
                <a:latin typeface="Times New Roman" pitchFamily="18" charset="0"/>
                <a:cs typeface="Times New Roman" pitchFamily="18" charset="0"/>
              </a:rPr>
              <a:t> Markazi </a:t>
            </a:r>
          </a:p>
          <a:p>
            <a:pPr algn="ctr"/>
            <a:r>
              <a:rPr lang="en-US" sz="3200" b="1" dirty="0" err="1">
                <a:solidFill>
                  <a:srgbClr val="002060"/>
                </a:solidFill>
                <a:latin typeface="Times New Roman" pitchFamily="18" charset="0"/>
                <a:cs typeface="Times New Roman" pitchFamily="18" charset="0"/>
              </a:rPr>
              <a:t>Bibliografiya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xizmat</a:t>
            </a:r>
            <a:r>
              <a:rPr lang="uz-Cyrl-UZ"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bo’limi</a:t>
            </a:r>
            <a:endParaRPr lang="ru-RU" sz="3200" dirty="0">
              <a:solidFill>
                <a:srgbClr val="002060"/>
              </a:solidFill>
              <a:latin typeface="Times New Roman" pitchFamily="18" charset="0"/>
              <a:cs typeface="Times New Roman" pitchFamily="18" charset="0"/>
            </a:endParaRPr>
          </a:p>
        </p:txBody>
      </p:sp>
      <p:sp>
        <p:nvSpPr>
          <p:cNvPr id="7" name="Прямоугольник 6"/>
          <p:cNvSpPr/>
          <p:nvPr/>
        </p:nvSpPr>
        <p:spPr>
          <a:xfrm>
            <a:off x="2488184" y="644377"/>
            <a:ext cx="8140584" cy="584775"/>
          </a:xfrm>
          <a:prstGeom prst="rect">
            <a:avLst/>
          </a:prstGeom>
        </p:spPr>
        <p:txBody>
          <a:bodyPr wrap="square">
            <a:spAutoFit/>
          </a:bodyPr>
          <a:lstStyle/>
          <a:p>
            <a:pPr algn="ctr"/>
            <a:r>
              <a:rPr lang="en-US" sz="3200" b="1" dirty="0">
                <a:solidFill>
                  <a:srgbClr val="002060"/>
                </a:solidFill>
                <a:latin typeface="Times New Roman" pitchFamily="18" charset="0"/>
                <a:ea typeface="Calibri" pitchFamily="34" charset="0"/>
                <a:cs typeface="Times New Roman" pitchFamily="18" charset="0"/>
              </a:rPr>
              <a:t>                                            </a:t>
            </a:r>
            <a:r>
              <a:rPr lang="ru-RU" sz="3200" b="1" dirty="0">
                <a:solidFill>
                  <a:srgbClr val="002060"/>
                </a:solidFill>
                <a:latin typeface="Times New Roman" pitchFamily="18" charset="0"/>
                <a:ea typeface="Calibri" pitchFamily="34" charset="0"/>
                <a:cs typeface="Times New Roman" pitchFamily="18" charset="0"/>
              </a:rPr>
              <a:t>  </a:t>
            </a:r>
            <a:endParaRPr lang="ru-RU" sz="3200" b="1" dirty="0">
              <a:solidFill>
                <a:srgbClr val="002060"/>
              </a:solidFill>
              <a:latin typeface="Times New Roman" pitchFamily="18" charset="0"/>
              <a:cs typeface="Times New Roman" pitchFamily="18"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0539" y="5450186"/>
            <a:ext cx="1656572" cy="1297907"/>
          </a:xfrm>
          <a:prstGeom prst="rect">
            <a:avLst/>
          </a:prstGeom>
          <a:ln>
            <a:noFill/>
          </a:ln>
          <a:effectLst>
            <a:softEdge rad="112500"/>
          </a:effectLst>
        </p:spPr>
      </p:pic>
      <p:sp>
        <p:nvSpPr>
          <p:cNvPr id="9" name="Прямоугольник 8"/>
          <p:cNvSpPr/>
          <p:nvPr/>
        </p:nvSpPr>
        <p:spPr>
          <a:xfrm>
            <a:off x="3065676" y="2893483"/>
            <a:ext cx="6612191" cy="2308324"/>
          </a:xfrm>
          <a:prstGeom prst="rect">
            <a:avLst/>
          </a:prstGeom>
        </p:spPr>
        <p:txBody>
          <a:bodyPr wrap="square">
            <a:spAutoFit/>
          </a:bodyPr>
          <a:lstStyle/>
          <a:p>
            <a:pPr lvl="0" algn="ctr" fontAlgn="base">
              <a:spcBef>
                <a:spcPct val="0"/>
              </a:spcBef>
              <a:spcAft>
                <a:spcPct val="0"/>
              </a:spcAft>
            </a:pPr>
            <a:r>
              <a:rPr lang="en-US" sz="3600" b="1" i="1" dirty="0">
                <a:solidFill>
                  <a:srgbClr val="002060"/>
                </a:solidFill>
                <a:latin typeface="Times New Roman" pitchFamily="18" charset="0"/>
                <a:ea typeface="Times New Roman" pitchFamily="18" charset="0"/>
                <a:cs typeface="Times New Roman" pitchFamily="18" charset="0"/>
              </a:rPr>
              <a:t>2-aprel “</a:t>
            </a:r>
            <a:r>
              <a:rPr lang="en-US" sz="3600" b="1" i="1" dirty="0" err="1">
                <a:solidFill>
                  <a:srgbClr val="002060"/>
                </a:solidFill>
                <a:latin typeface="Times New Roman" pitchFamily="18" charset="0"/>
                <a:ea typeface="Times New Roman" pitchFamily="18" charset="0"/>
                <a:cs typeface="Times New Roman" pitchFamily="18" charset="0"/>
              </a:rPr>
              <a:t>Xalqaro</a:t>
            </a:r>
            <a:r>
              <a:rPr lang="en-US" sz="3600" b="1" i="1" dirty="0">
                <a:solidFill>
                  <a:srgbClr val="002060"/>
                </a:solidFill>
                <a:latin typeface="Times New Roman" pitchFamily="18" charset="0"/>
                <a:ea typeface="Times New Roman" pitchFamily="18" charset="0"/>
                <a:cs typeface="Times New Roman" pitchFamily="18" charset="0"/>
              </a:rPr>
              <a:t> </a:t>
            </a:r>
            <a:r>
              <a:rPr lang="en-US" sz="3600" b="1" i="1" dirty="0" err="1">
                <a:solidFill>
                  <a:srgbClr val="002060"/>
                </a:solidFill>
                <a:latin typeface="Times New Roman" pitchFamily="18" charset="0"/>
                <a:ea typeface="Times New Roman" pitchFamily="18" charset="0"/>
                <a:cs typeface="Times New Roman" pitchFamily="18" charset="0"/>
              </a:rPr>
              <a:t>bolalar</a:t>
            </a:r>
            <a:r>
              <a:rPr lang="en-US" sz="3600" b="1" i="1" dirty="0">
                <a:solidFill>
                  <a:srgbClr val="002060"/>
                </a:solidFill>
                <a:latin typeface="Times New Roman" pitchFamily="18" charset="0"/>
                <a:ea typeface="Times New Roman" pitchFamily="18" charset="0"/>
                <a:cs typeface="Times New Roman" pitchFamily="18" charset="0"/>
              </a:rPr>
              <a:t> </a:t>
            </a:r>
          </a:p>
          <a:p>
            <a:pPr lvl="0" algn="ctr" fontAlgn="base">
              <a:spcBef>
                <a:spcPct val="0"/>
              </a:spcBef>
              <a:spcAft>
                <a:spcPct val="0"/>
              </a:spcAft>
            </a:pPr>
            <a:r>
              <a:rPr lang="en-US" sz="3600" b="1" i="1" dirty="0" err="1">
                <a:solidFill>
                  <a:srgbClr val="002060"/>
                </a:solidFill>
                <a:latin typeface="Times New Roman" pitchFamily="18" charset="0"/>
                <a:ea typeface="Times New Roman" pitchFamily="18" charset="0"/>
                <a:cs typeface="Times New Roman" pitchFamily="18" charset="0"/>
              </a:rPr>
              <a:t>kitobi</a:t>
            </a:r>
            <a:r>
              <a:rPr lang="en-US" sz="3600" b="1" i="1" dirty="0">
                <a:solidFill>
                  <a:srgbClr val="002060"/>
                </a:solidFill>
                <a:latin typeface="Times New Roman" pitchFamily="18" charset="0"/>
                <a:ea typeface="Times New Roman" pitchFamily="18" charset="0"/>
                <a:cs typeface="Times New Roman" pitchFamily="18" charset="0"/>
              </a:rPr>
              <a:t> </a:t>
            </a:r>
            <a:r>
              <a:rPr lang="en-US" sz="3600" b="1" i="1" dirty="0" err="1">
                <a:solidFill>
                  <a:srgbClr val="002060"/>
                </a:solidFill>
                <a:latin typeface="Times New Roman" pitchFamily="18" charset="0"/>
                <a:ea typeface="Times New Roman" pitchFamily="18" charset="0"/>
                <a:cs typeface="Times New Roman" pitchFamily="18" charset="0"/>
              </a:rPr>
              <a:t>kuni”ga</a:t>
            </a:r>
            <a:r>
              <a:rPr lang="en-US" sz="3600" b="1" i="1" dirty="0">
                <a:solidFill>
                  <a:srgbClr val="002060"/>
                </a:solidFill>
                <a:latin typeface="Times New Roman" pitchFamily="18" charset="0"/>
                <a:ea typeface="Times New Roman" pitchFamily="18" charset="0"/>
                <a:cs typeface="Times New Roman" pitchFamily="18" charset="0"/>
              </a:rPr>
              <a:t> </a:t>
            </a:r>
            <a:r>
              <a:rPr lang="en-US" sz="3600" b="1" i="1" dirty="0" err="1">
                <a:solidFill>
                  <a:srgbClr val="002060"/>
                </a:solidFill>
                <a:latin typeface="Times New Roman" pitchFamily="18" charset="0"/>
                <a:ea typeface="Times New Roman" pitchFamily="18" charset="0"/>
                <a:cs typeface="Times New Roman" pitchFamily="18" charset="0"/>
              </a:rPr>
              <a:t>bag‘ishlangan</a:t>
            </a:r>
            <a:endParaRPr lang="en-US" sz="3600" b="1" i="1" dirty="0">
              <a:solidFill>
                <a:srgbClr val="002060"/>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r>
              <a:rPr lang="en-US" sz="3600" b="1" i="1" dirty="0">
                <a:solidFill>
                  <a:srgbClr val="002060"/>
                </a:solidFill>
                <a:latin typeface="Times New Roman" pitchFamily="18" charset="0"/>
                <a:ea typeface="Times New Roman" pitchFamily="18" charset="0"/>
                <a:cs typeface="Times New Roman" pitchFamily="18" charset="0"/>
              </a:rPr>
              <a:t>“</a:t>
            </a:r>
            <a:r>
              <a:rPr lang="en-US" sz="3600" b="1" i="1" dirty="0" err="1">
                <a:solidFill>
                  <a:srgbClr val="002060"/>
                </a:solidFill>
                <a:latin typeface="Times New Roman" pitchFamily="18" charset="0"/>
                <a:ea typeface="Times New Roman" pitchFamily="18" charset="0"/>
                <a:cs typeface="Times New Roman" pitchFamily="18" charset="0"/>
              </a:rPr>
              <a:t>Bolalar</a:t>
            </a:r>
            <a:r>
              <a:rPr lang="en-US" sz="3600" b="1" i="1" dirty="0">
                <a:solidFill>
                  <a:srgbClr val="002060"/>
                </a:solidFill>
                <a:latin typeface="Times New Roman" pitchFamily="18" charset="0"/>
                <a:ea typeface="Times New Roman" pitchFamily="18" charset="0"/>
                <a:cs typeface="Times New Roman" pitchFamily="18" charset="0"/>
              </a:rPr>
              <a:t> </a:t>
            </a:r>
            <a:r>
              <a:rPr lang="en-US" sz="3600" b="1" i="1" dirty="0" err="1">
                <a:solidFill>
                  <a:srgbClr val="002060"/>
                </a:solidFill>
                <a:latin typeface="Times New Roman" pitchFamily="18" charset="0"/>
                <a:ea typeface="Times New Roman" pitchFamily="18" charset="0"/>
                <a:cs typeface="Times New Roman" pitchFamily="18" charset="0"/>
              </a:rPr>
              <a:t>dunyosi</a:t>
            </a:r>
            <a:r>
              <a:rPr lang="en-US" sz="3600" b="1" i="1" dirty="0">
                <a:solidFill>
                  <a:srgbClr val="002060"/>
                </a:solidFill>
                <a:latin typeface="Times New Roman" pitchFamily="18" charset="0"/>
                <a:ea typeface="Times New Roman" pitchFamily="18" charset="0"/>
                <a:cs typeface="Times New Roman" pitchFamily="18" charset="0"/>
              </a:rPr>
              <a:t>” </a:t>
            </a:r>
            <a:r>
              <a:rPr lang="en-US" sz="3600" b="1" i="1" dirty="0" err="1">
                <a:solidFill>
                  <a:srgbClr val="002060"/>
                </a:solidFill>
                <a:latin typeface="Times New Roman" pitchFamily="18" charset="0"/>
                <a:ea typeface="Times New Roman" pitchFamily="18" charset="0"/>
                <a:cs typeface="Times New Roman" pitchFamily="18" charset="0"/>
              </a:rPr>
              <a:t>mavzusida</a:t>
            </a:r>
            <a:r>
              <a:rPr lang="en-US" sz="3600" b="1" i="1" dirty="0">
                <a:solidFill>
                  <a:srgbClr val="002060"/>
                </a:solidFill>
                <a:latin typeface="Times New Roman" pitchFamily="18" charset="0"/>
                <a:ea typeface="Times New Roman" pitchFamily="18" charset="0"/>
                <a:cs typeface="Times New Roman" pitchFamily="18" charset="0"/>
              </a:rPr>
              <a:t> </a:t>
            </a:r>
            <a:endParaRPr lang="ru-RU" sz="3600" b="1" i="1" dirty="0">
              <a:solidFill>
                <a:srgbClr val="002060"/>
              </a:solidFill>
              <a:latin typeface="Times New Roman" pitchFamily="18" charset="0"/>
              <a:ea typeface="Times New Roman" pitchFamily="18" charset="0"/>
              <a:cs typeface="Times New Roman" pitchFamily="18" charset="0"/>
            </a:endParaRPr>
          </a:p>
          <a:p>
            <a:pPr lvl="0" algn="ctr" fontAlgn="base">
              <a:spcBef>
                <a:spcPct val="0"/>
              </a:spcBef>
              <a:spcAft>
                <a:spcPct val="0"/>
              </a:spcAft>
            </a:pPr>
            <a:r>
              <a:rPr lang="uz-Cyrl-UZ" sz="3600" b="1" dirty="0">
                <a:solidFill>
                  <a:srgbClr val="002060"/>
                </a:solidFill>
                <a:latin typeface="Times New Roman" pitchFamily="18" charset="0"/>
                <a:cs typeface="Times New Roman" pitchFamily="18" charset="0"/>
              </a:rPr>
              <a:t>slayd taqdimoti </a:t>
            </a:r>
            <a:endParaRPr lang="ru-RU" sz="36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33106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270171" y="2566221"/>
            <a:ext cx="5646057" cy="1631216"/>
          </a:xfrm>
          <a:prstGeom prst="rect">
            <a:avLst/>
          </a:prstGeom>
        </p:spPr>
        <p:txBody>
          <a:bodyPr wrap="square">
            <a:spAutoFit/>
          </a:bodyPr>
          <a:lstStyle/>
          <a:p>
            <a:pPr lvl="0" algn="ctr"/>
            <a:r>
              <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HURMATLI OTA-ONALAR  FARZANDINGIZGA KITOB SOVG‘A QILING. UNUTMANG, SIZNING BU SOVG‘ANGIZ FARZANDINGIZ KELAJAGI UCHUN MUHIM QADAM BO‘LISHI MUMKIN</a:t>
            </a:r>
            <a:r>
              <a:rPr lang="en-US" sz="2000" b="1" dirty="0">
                <a:solidFill>
                  <a:srgbClr val="002060"/>
                </a:solidFill>
                <a:latin typeface="Times New Roman" panose="02020603050405020304" pitchFamily="18" charset="0"/>
                <a:cs typeface="Times New Roman" panose="02020603050405020304" pitchFamily="18" charset="0"/>
              </a:rPr>
              <a:t>!</a:t>
            </a:r>
          </a:p>
        </p:txBody>
      </p:sp>
      <p:pic>
        <p:nvPicPr>
          <p:cNvPr id="5" name="Рисунок 4"/>
          <p:cNvPicPr>
            <a:picLocks noChangeAspect="1"/>
          </p:cNvPicPr>
          <p:nvPr/>
        </p:nvPicPr>
        <p:blipFill>
          <a:blip r:embed="rId2"/>
          <a:stretch>
            <a:fillRect/>
          </a:stretch>
        </p:blipFill>
        <p:spPr>
          <a:xfrm>
            <a:off x="1886857" y="1567543"/>
            <a:ext cx="3681635" cy="33963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2214" y="5205348"/>
            <a:ext cx="2275895" cy="1532580"/>
          </a:xfrm>
          <a:prstGeom prst="rect">
            <a:avLst/>
          </a:prstGeom>
          <a:ln>
            <a:noFill/>
          </a:ln>
          <a:effectLst>
            <a:softEdge rad="112500"/>
          </a:effectLst>
        </p:spPr>
      </p:pic>
      <p:pic>
        <p:nvPicPr>
          <p:cNvPr id="2" name="Рисунок 1">
            <a:extLst>
              <a:ext uri="{FF2B5EF4-FFF2-40B4-BE49-F238E27FC236}">
                <a16:creationId xmlns:a16="http://schemas.microsoft.com/office/drawing/2014/main" id="{8960D587-ED48-A000-B711-89548FEE38F6}"/>
              </a:ext>
            </a:extLst>
          </p:cNvPr>
          <p:cNvPicPr>
            <a:picLocks noChangeAspect="1"/>
          </p:cNvPicPr>
          <p:nvPr/>
        </p:nvPicPr>
        <p:blipFill>
          <a:blip r:embed="rId4" cstate="print">
            <a:extLst>
              <a:ext uri="{28A0092B-C50C-407E-A947-70E740481C1C}">
                <a14:useLocalDpi xmlns:a14="http://schemas.microsoft.com/office/drawing/2010/main" val="0"/>
              </a:ext>
            </a:extLst>
          </a:blip>
          <a:srcRect t="4284" b="4284"/>
          <a:stretch/>
        </p:blipFill>
        <p:spPr>
          <a:xfrm>
            <a:off x="10437091" y="237440"/>
            <a:ext cx="1479137" cy="1330104"/>
          </a:xfrm>
          <a:prstGeom prst="ellipse">
            <a:avLst/>
          </a:prstGeom>
          <a:ln>
            <a:noFill/>
          </a:ln>
          <a:effectLst>
            <a:softEdge rad="112500"/>
          </a:effectLst>
        </p:spPr>
      </p:pic>
    </p:spTree>
    <p:extLst>
      <p:ext uri="{BB962C8B-B14F-4D97-AF65-F5344CB8AC3E}">
        <p14:creationId xmlns:p14="http://schemas.microsoft.com/office/powerpoint/2010/main" val="2959144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722255" y="772571"/>
            <a:ext cx="5957454" cy="584775"/>
          </a:xfrm>
          <a:prstGeom prst="rect">
            <a:avLst/>
          </a:prstGeom>
        </p:spPr>
        <p:txBody>
          <a:bodyPr wrap="square">
            <a:spAutoFit/>
          </a:bodyPr>
          <a:lstStyle/>
          <a:p>
            <a:pPr algn="ctr"/>
            <a:r>
              <a:rPr lang="en-US" sz="20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Foydalanilgan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manbalar</a:t>
            </a:r>
            <a:r>
              <a:rPr lang="en-US" sz="3200" b="1" dirty="0">
                <a:solidFill>
                  <a:srgbClr val="002060"/>
                </a:solidFill>
                <a:latin typeface="Times New Roman" panose="02020603050405020304" pitchFamily="18" charset="0"/>
                <a:cs typeface="Times New Roman" panose="02020603050405020304" pitchFamily="18" charset="0"/>
              </a:rPr>
              <a:t>:</a:t>
            </a:r>
            <a:endParaRPr lang="ru-RU" sz="3200" dirty="0">
              <a:solidFill>
                <a:srgbClr val="002060"/>
              </a:solidFill>
            </a:endParaRPr>
          </a:p>
        </p:txBody>
      </p:sp>
      <p:sp>
        <p:nvSpPr>
          <p:cNvPr id="6" name="Прямоугольник 5"/>
          <p:cNvSpPr/>
          <p:nvPr/>
        </p:nvSpPr>
        <p:spPr>
          <a:xfrm>
            <a:off x="5403273" y="2584124"/>
            <a:ext cx="4378036" cy="1815882"/>
          </a:xfrm>
          <a:prstGeom prst="rect">
            <a:avLst/>
          </a:prstGeom>
        </p:spPr>
        <p:txBody>
          <a:bodyPr wrap="square">
            <a:spAutoFit/>
          </a:bodyPr>
          <a:lstStyle/>
          <a:p>
            <a:pPr lvl="0"/>
            <a:r>
              <a:rPr lang="en-US" sz="2800" b="1" dirty="0">
                <a:solidFill>
                  <a:srgbClr val="002060"/>
                </a:solidFill>
                <a:latin typeface="Times New Roman" panose="02020603050405020304" pitchFamily="18" charset="0"/>
                <a:cs typeface="Times New Roman" panose="02020603050405020304" pitchFamily="18" charset="0"/>
              </a:rPr>
              <a:t>1.   Kun.uz </a:t>
            </a:r>
          </a:p>
          <a:p>
            <a:pPr lvl="0"/>
            <a:r>
              <a:rPr lang="en-US" sz="2800" b="1" dirty="0">
                <a:solidFill>
                  <a:srgbClr val="002060"/>
                </a:solidFill>
                <a:latin typeface="Times New Roman" panose="02020603050405020304" pitchFamily="18" charset="0"/>
                <a:cs typeface="Times New Roman" panose="02020603050405020304" pitchFamily="18" charset="0"/>
              </a:rPr>
              <a:t>2.   Darakchi.uz</a:t>
            </a:r>
          </a:p>
          <a:p>
            <a:pPr marL="514350" lvl="0" indent="-514350">
              <a:buAutoNum type="arabicPeriod" startAt="3"/>
            </a:pPr>
            <a:r>
              <a:rPr lang="en-US" sz="2800" b="1" dirty="0" err="1">
                <a:solidFill>
                  <a:srgbClr val="002060"/>
                </a:solidFill>
                <a:latin typeface="Times New Roman" panose="02020603050405020304" pitchFamily="18" charset="0"/>
                <a:cs typeface="Times New Roman" panose="02020603050405020304" pitchFamily="18" charset="0"/>
              </a:rPr>
              <a:t>Kitobxon.kom</a:t>
            </a:r>
            <a:endParaRPr lang="en-US" sz="2800" b="1" dirty="0">
              <a:solidFill>
                <a:srgbClr val="002060"/>
              </a:solidFill>
              <a:latin typeface="Times New Roman" panose="02020603050405020304" pitchFamily="18" charset="0"/>
              <a:cs typeface="Times New Roman" panose="02020603050405020304" pitchFamily="18" charset="0"/>
            </a:endParaRPr>
          </a:p>
          <a:p>
            <a:pPr marL="514350" lvl="0" indent="-514350">
              <a:buAutoNum type="arabicPeriod" startAt="3"/>
            </a:pPr>
            <a:r>
              <a:rPr lang="en-US" sz="2800" b="1" dirty="0">
                <a:solidFill>
                  <a:srgbClr val="002060"/>
                </a:solidFill>
                <a:latin typeface="Times New Roman" panose="02020603050405020304" pitchFamily="18" charset="0"/>
                <a:cs typeface="Times New Roman" panose="02020603050405020304" pitchFamily="18" charset="0"/>
              </a:rPr>
              <a:t>Barokat.uz</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6218" y="5049058"/>
            <a:ext cx="1745672" cy="1589975"/>
          </a:xfrm>
          <a:prstGeom prst="rect">
            <a:avLst/>
          </a:prstGeom>
          <a:ln>
            <a:noFill/>
          </a:ln>
          <a:effectLst>
            <a:softEdge rad="112500"/>
          </a:effectLst>
        </p:spPr>
      </p:pic>
      <p:pic>
        <p:nvPicPr>
          <p:cNvPr id="2" name="Рисунок 1">
            <a:extLst>
              <a:ext uri="{FF2B5EF4-FFF2-40B4-BE49-F238E27FC236}">
                <a16:creationId xmlns:a16="http://schemas.microsoft.com/office/drawing/2014/main" id="{7F8C7E14-67C6-6A8C-66E8-D8CCDBD500DC}"/>
              </a:ext>
            </a:extLst>
          </p:cNvPr>
          <p:cNvPicPr>
            <a:picLocks noChangeAspect="1"/>
          </p:cNvPicPr>
          <p:nvPr/>
        </p:nvPicPr>
        <p:blipFill>
          <a:blip r:embed="rId3" cstate="print">
            <a:extLst>
              <a:ext uri="{28A0092B-C50C-407E-A947-70E740481C1C}">
                <a14:useLocalDpi xmlns:a14="http://schemas.microsoft.com/office/drawing/2010/main" val="0"/>
              </a:ext>
            </a:extLst>
          </a:blip>
          <a:srcRect t="4284" b="4284"/>
          <a:stretch/>
        </p:blipFill>
        <p:spPr>
          <a:xfrm>
            <a:off x="10492509" y="218967"/>
            <a:ext cx="1293091" cy="1314269"/>
          </a:xfrm>
          <a:prstGeom prst="ellipse">
            <a:avLst/>
          </a:prstGeom>
          <a:ln>
            <a:noFill/>
          </a:ln>
          <a:effectLst>
            <a:softEdge rad="112500"/>
          </a:effectLst>
        </p:spPr>
      </p:pic>
      <p:pic>
        <p:nvPicPr>
          <p:cNvPr id="4" name="Рисунок 3">
            <a:extLst>
              <a:ext uri="{FF2B5EF4-FFF2-40B4-BE49-F238E27FC236}">
                <a16:creationId xmlns:a16="http://schemas.microsoft.com/office/drawing/2014/main" id="{9B35A2E8-4025-F0FB-DF04-38C1615100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723" y="2327564"/>
            <a:ext cx="3130913" cy="285403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37680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2331" y="5459229"/>
            <a:ext cx="2110692" cy="1299172"/>
          </a:xfrm>
          <a:prstGeom prst="rect">
            <a:avLst/>
          </a:prstGeom>
          <a:ln>
            <a:noFill/>
          </a:ln>
          <a:effectLst>
            <a:softEdge rad="112500"/>
          </a:effectLst>
        </p:spPr>
      </p:pic>
      <p:sp>
        <p:nvSpPr>
          <p:cNvPr id="6" name="Прямоугольник 5"/>
          <p:cNvSpPr/>
          <p:nvPr/>
        </p:nvSpPr>
        <p:spPr>
          <a:xfrm>
            <a:off x="5239205" y="540368"/>
            <a:ext cx="4895892" cy="523220"/>
          </a:xfrm>
          <a:prstGeom prst="rect">
            <a:avLst/>
          </a:prstGeom>
        </p:spPr>
        <p:txBody>
          <a:bodyPr wrap="none">
            <a:spAutoFit/>
          </a:bodyPr>
          <a:lstStyle/>
          <a:p>
            <a:pPr algn="ctr"/>
            <a:r>
              <a:rPr lang="en-US" sz="2800" b="1" dirty="0" err="1">
                <a:solidFill>
                  <a:srgbClr val="002060"/>
                </a:solidFill>
                <a:latin typeface="Times New Roman" pitchFamily="18" charset="0"/>
                <a:cs typeface="Times New Roman" pitchFamily="18" charset="0"/>
              </a:rPr>
              <a:t>Kitobxonlikni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ommalashtirish</a:t>
            </a:r>
            <a:r>
              <a:rPr lang="en-US" sz="2800" b="1" dirty="0">
                <a:solidFill>
                  <a:srgbClr val="002060"/>
                </a:solidFill>
                <a:latin typeface="Times New Roman" pitchFamily="18" charset="0"/>
                <a:cs typeface="Times New Roman" pitchFamily="18" charset="0"/>
              </a:rPr>
              <a:t> </a:t>
            </a:r>
            <a:endParaRPr lang="ru-RU" sz="2400" dirty="0">
              <a:solidFill>
                <a:srgbClr val="002060"/>
              </a:solidFill>
            </a:endParaRPr>
          </a:p>
        </p:txBody>
      </p:sp>
      <p:sp>
        <p:nvSpPr>
          <p:cNvPr id="7" name="Прямоугольник 6"/>
          <p:cNvSpPr/>
          <p:nvPr/>
        </p:nvSpPr>
        <p:spPr>
          <a:xfrm>
            <a:off x="5176100" y="1691748"/>
            <a:ext cx="5544616" cy="3139321"/>
          </a:xfrm>
          <a:prstGeom prst="rect">
            <a:avLst/>
          </a:prstGeom>
        </p:spPr>
        <p:txBody>
          <a:bodyPr wrap="square">
            <a:spAutoFit/>
          </a:bodyPr>
          <a:lstStyle/>
          <a:p>
            <a:pPr algn="just"/>
            <a:r>
              <a:rPr lang="ru-RU" sz="1600" b="1" dirty="0">
                <a:solidFill>
                  <a:srgbClr val="00B0F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Prezidentimiz</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Shavkat</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Mirziyoyev</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rahnamoligida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kitobxonlikni</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ommalashtirish</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maqsadida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aholi</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ayniqsa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yoshlarning</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kitobga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qiziqishini</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oshirishga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bag‘ishlab</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turli</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tadbirlar</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xayriya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aksiyalari</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tashkil</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etish</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ijtimoiy</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reklamalardan</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unumli</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foydalanish</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o‘zbek</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hamda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jahon</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adabiyotining</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mumtoz</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va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zamonaviy</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badiiy</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asarlarini</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targ‘ib</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qilishga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alohida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e’tibor</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qaratilayotgani</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barchamizga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ma'lum</a:t>
            </a:r>
            <a:r>
              <a:rPr lang="en-US" b="1" dirty="0">
                <a:solidFill>
                  <a:srgbClr val="002060"/>
                </a:solidFill>
                <a:latin typeface="Times New Roman" pitchFamily="18" charset="0"/>
                <a:cs typeface="Times New Roman" pitchFamily="18" charset="0"/>
              </a:rPr>
              <a:t>. </a:t>
            </a:r>
          </a:p>
          <a:p>
            <a:pPr algn="just"/>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Bunday</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tadbirlar</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xalqimiz</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ma’naviyatini</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boyitishga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xizmat</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qilishi</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bilan</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birga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yoshlarni</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ko‘proq</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kitob</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o‘qishga</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undaydi</a:t>
            </a:r>
            <a:r>
              <a:rPr lang="uz-Cyrl-UZ" b="1" dirty="0">
                <a:solidFill>
                  <a:srgbClr val="002060"/>
                </a:solidFill>
                <a:latin typeface="Times New Roman" pitchFamily="18" charset="0"/>
                <a:cs typeface="Times New Roman" pitchFamily="18" charset="0"/>
              </a:rPr>
              <a:t>.</a:t>
            </a:r>
            <a:endParaRPr lang="en-US" b="1" dirty="0">
              <a:solidFill>
                <a:srgbClr val="002060"/>
              </a:solidFill>
              <a:latin typeface="Times New Roman" pitchFamily="18" charset="0"/>
              <a:cs typeface="Times New Roman" pitchFamily="18"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718" y="1322144"/>
            <a:ext cx="4211676" cy="3878527"/>
          </a:xfrm>
          <a:prstGeom prst="rect">
            <a:avLst/>
          </a:prstGeom>
          <a:ln>
            <a:noFill/>
          </a:ln>
          <a:effectLst>
            <a:softEdge rad="112500"/>
          </a:effectLst>
        </p:spPr>
      </p:pic>
      <p:pic>
        <p:nvPicPr>
          <p:cNvPr id="2" name="Рисунок 1">
            <a:extLst>
              <a:ext uri="{FF2B5EF4-FFF2-40B4-BE49-F238E27FC236}">
                <a16:creationId xmlns:a16="http://schemas.microsoft.com/office/drawing/2014/main" id="{3A7836B3-D5A4-8B97-91ED-B2765E4D8D79}"/>
              </a:ext>
            </a:extLst>
          </p:cNvPr>
          <p:cNvPicPr>
            <a:picLocks noChangeAspect="1"/>
          </p:cNvPicPr>
          <p:nvPr/>
        </p:nvPicPr>
        <p:blipFill>
          <a:blip r:embed="rId4" cstate="print">
            <a:extLst>
              <a:ext uri="{28A0092B-C50C-407E-A947-70E740481C1C}">
                <a14:useLocalDpi xmlns:a14="http://schemas.microsoft.com/office/drawing/2010/main" val="0"/>
              </a:ext>
            </a:extLst>
          </a:blip>
          <a:srcRect t="4284" b="4284"/>
          <a:stretch/>
        </p:blipFill>
        <p:spPr>
          <a:xfrm>
            <a:off x="10418618" y="308628"/>
            <a:ext cx="1534405" cy="1299172"/>
          </a:xfrm>
          <a:prstGeom prst="ellipse">
            <a:avLst/>
          </a:prstGeom>
          <a:ln>
            <a:noFill/>
          </a:ln>
          <a:effectLst>
            <a:softEdge rad="112500"/>
          </a:effectLst>
        </p:spPr>
      </p:pic>
    </p:spTree>
    <p:extLst>
      <p:ext uri="{BB962C8B-B14F-4D97-AF65-F5344CB8AC3E}">
        <p14:creationId xmlns:p14="http://schemas.microsoft.com/office/powerpoint/2010/main" val="3534111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Без названия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12" y="1800263"/>
            <a:ext cx="3614947" cy="36584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4710546" y="654757"/>
            <a:ext cx="5043716" cy="830997"/>
          </a:xfrm>
          <a:prstGeom prst="rect">
            <a:avLst/>
          </a:prstGeom>
        </p:spPr>
        <p:txBody>
          <a:bodyPr wrap="square">
            <a:spAutoFit/>
          </a:bodyPr>
          <a:lstStyle/>
          <a:p>
            <a:pPr algn="ctr"/>
            <a:r>
              <a:rPr lang="en-US" sz="1600" b="1" dirty="0">
                <a:solidFill>
                  <a:srgbClr val="000000"/>
                </a:solidFill>
                <a:latin typeface="Times New Roman" panose="02020603050405020304" pitchFamily="18" charset="0"/>
                <a:ea typeface="Times New Roman" panose="02020603050405020304" pitchFamily="18" charset="0"/>
              </a:rPr>
              <a:t> </a:t>
            </a:r>
            <a:r>
              <a:rPr lang="uz-Cyrl-UZ" sz="2400" b="1" dirty="0">
                <a:solidFill>
                  <a:srgbClr val="002060"/>
                </a:solidFill>
                <a:latin typeface="Times New Roman" panose="02020603050405020304" pitchFamily="18" charset="0"/>
                <a:ea typeface="Times New Roman" panose="02020603050405020304" pitchFamily="18" charset="0"/>
              </a:rPr>
              <a:t>2-APREL “XALQARO BOLALAR KITOBLARI KUNI”</a:t>
            </a:r>
            <a:endParaRPr lang="ru-RU" sz="2400" dirty="0">
              <a:solidFill>
                <a:srgbClr val="002060"/>
              </a:solidFill>
            </a:endParaRPr>
          </a:p>
        </p:txBody>
      </p:sp>
      <p:sp>
        <p:nvSpPr>
          <p:cNvPr id="6" name="Прямоугольник 5"/>
          <p:cNvSpPr/>
          <p:nvPr/>
        </p:nvSpPr>
        <p:spPr>
          <a:xfrm>
            <a:off x="4858328" y="2498022"/>
            <a:ext cx="5883564" cy="1938992"/>
          </a:xfrm>
          <a:prstGeom prst="rect">
            <a:avLst/>
          </a:prstGeom>
        </p:spPr>
        <p:txBody>
          <a:bodyPr wrap="square">
            <a:spAutoFit/>
          </a:bodyPr>
          <a:lstStyle/>
          <a:p>
            <a:pPr indent="449580" algn="just"/>
            <a:r>
              <a:rPr lang="uz-Cyrl-UZ" sz="2000" b="1" dirty="0">
                <a:solidFill>
                  <a:srgbClr val="002060"/>
                </a:solidFill>
                <a:latin typeface="Times New Roman" panose="02020603050405020304" pitchFamily="18" charset="0"/>
                <a:ea typeface="Times New Roman" panose="02020603050405020304" pitchFamily="18" charset="0"/>
              </a:rPr>
              <a:t>1967-yildan  boshlab  Xalqaro  bolalar  kitobi  kengashining tashabbusi  va  qaroriga  binoan  2-aprel  ―Xalqaro  bolalar  kitobi  kuni bayram  sifatida  nishonlanadi.  Bu  bayram  Daniyalik  buyuk  ertakchi Gans Xrestian Andersenning tavallud kuniga  bag</a:t>
            </a:r>
            <a:r>
              <a:rPr lang="en-US" sz="2000" b="1" dirty="0">
                <a:solidFill>
                  <a:srgbClr val="002060"/>
                </a:solidFill>
                <a:latin typeface="Times New Roman" panose="02020603050405020304" pitchFamily="18" charset="0"/>
                <a:ea typeface="Times New Roman" panose="02020603050405020304" pitchFamily="18" charset="0"/>
              </a:rPr>
              <a:t>`</a:t>
            </a:r>
            <a:r>
              <a:rPr lang="uz-Cyrl-UZ" sz="2000" b="1" dirty="0">
                <a:solidFill>
                  <a:srgbClr val="002060"/>
                </a:solidFill>
                <a:latin typeface="Times New Roman" panose="02020603050405020304" pitchFamily="18" charset="0"/>
                <a:ea typeface="Times New Roman" panose="02020603050405020304" pitchFamily="18" charset="0"/>
              </a:rPr>
              <a:t>ishlanib o</a:t>
            </a:r>
            <a:r>
              <a:rPr lang="en-US" sz="2000" b="1" dirty="0">
                <a:solidFill>
                  <a:srgbClr val="002060"/>
                </a:solidFill>
                <a:latin typeface="Times New Roman" panose="02020603050405020304" pitchFamily="18" charset="0"/>
                <a:ea typeface="Times New Roman" panose="02020603050405020304" pitchFamily="18" charset="0"/>
              </a:rPr>
              <a:t>`</a:t>
            </a:r>
            <a:r>
              <a:rPr lang="uz-Cyrl-UZ" sz="2000" b="1" dirty="0">
                <a:solidFill>
                  <a:srgbClr val="002060"/>
                </a:solidFill>
                <a:latin typeface="Times New Roman" panose="02020603050405020304" pitchFamily="18" charset="0"/>
                <a:ea typeface="Times New Roman" panose="02020603050405020304" pitchFamily="18" charset="0"/>
              </a:rPr>
              <a:t>tkaziladi</a:t>
            </a:r>
            <a:r>
              <a:rPr lang="uz-Cyrl-UZ" b="1" dirty="0">
                <a:solidFill>
                  <a:srgbClr val="002060"/>
                </a:solidFill>
                <a:latin typeface="Times New Roman" panose="02020603050405020304" pitchFamily="18" charset="0"/>
                <a:ea typeface="Times New Roman" panose="02020603050405020304" pitchFamily="18" charset="0"/>
              </a:rPr>
              <a:t>.</a:t>
            </a:r>
            <a:endParaRPr lang="ru-RU" sz="1600" b="1" dirty="0">
              <a:solidFill>
                <a:srgbClr val="002060"/>
              </a:solidFill>
              <a:effectLst/>
              <a:latin typeface="Times New Roman" panose="02020603050405020304" pitchFamily="18" charset="0"/>
              <a:ea typeface="Times New Roman" panose="02020603050405020304" pitchFamily="18" charset="0"/>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4262" y="5204185"/>
            <a:ext cx="1828138" cy="1408718"/>
          </a:xfrm>
          <a:prstGeom prst="rect">
            <a:avLst/>
          </a:prstGeom>
          <a:ln>
            <a:noFill/>
          </a:ln>
          <a:effectLst>
            <a:softEdge rad="112500"/>
          </a:effectLst>
        </p:spPr>
      </p:pic>
      <p:pic>
        <p:nvPicPr>
          <p:cNvPr id="2" name="Рисунок 1">
            <a:extLst>
              <a:ext uri="{FF2B5EF4-FFF2-40B4-BE49-F238E27FC236}">
                <a16:creationId xmlns:a16="http://schemas.microsoft.com/office/drawing/2014/main" id="{015B903A-311A-4436-8ACF-482F99A0A64F}"/>
              </a:ext>
            </a:extLst>
          </p:cNvPr>
          <p:cNvPicPr>
            <a:picLocks noChangeAspect="1"/>
          </p:cNvPicPr>
          <p:nvPr/>
        </p:nvPicPr>
        <p:blipFill>
          <a:blip r:embed="rId4" cstate="print">
            <a:extLst>
              <a:ext uri="{28A0092B-C50C-407E-A947-70E740481C1C}">
                <a14:useLocalDpi xmlns:a14="http://schemas.microsoft.com/office/drawing/2010/main" val="0"/>
              </a:ext>
            </a:extLst>
          </a:blip>
          <a:srcRect t="4284" b="4284"/>
          <a:stretch/>
        </p:blipFill>
        <p:spPr>
          <a:xfrm>
            <a:off x="10418618" y="218967"/>
            <a:ext cx="1607128" cy="1266787"/>
          </a:xfrm>
          <a:prstGeom prst="ellipse">
            <a:avLst/>
          </a:prstGeom>
          <a:ln>
            <a:noFill/>
          </a:ln>
          <a:effectLst>
            <a:softEdge rad="112500"/>
          </a:effectLst>
        </p:spPr>
      </p:pic>
    </p:spTree>
    <p:extLst>
      <p:ext uri="{BB962C8B-B14F-4D97-AF65-F5344CB8AC3E}">
        <p14:creationId xmlns:p14="http://schemas.microsoft.com/office/powerpoint/2010/main" val="173034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93895" y="976005"/>
            <a:ext cx="6227560" cy="3970318"/>
          </a:xfrm>
          <a:prstGeom prst="rect">
            <a:avLst/>
          </a:prstGeom>
        </p:spPr>
        <p:txBody>
          <a:bodyPr wrap="square">
            <a:spAutoFit/>
          </a:bodyPr>
          <a:lstStyle/>
          <a:p>
            <a:pPr algn="just"/>
            <a:r>
              <a:rPr lang="uz-Cyrl-UZ"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uz-Cyrl-UZ"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Bu kunda tadbir tashkilotchilari bolalarni ma‘naviy va yetuk barkamol shaxs  qilib  tarbiyalashda,  kitobni  roli  katta  ahamiyat  kasb  etishiga alohida  urg</a:t>
            </a:r>
            <a:r>
              <a:rPr lang="en-US"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uz-Cyrl-UZ"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u  berishadi.  Ushbu  kunda  bolajonlar  ishtirokida  turli tuman  tadbirlar  uyushtirilib,  maktab,  litsey  va  kollejlarda  bolalar adiblari  bilan uchrashuvlar, kitob ko`rgazmalari hamda bayram dasturlari tashkil etiladi. Shuningdek,  bolalarning  ma‘naviy  dunyosini  yanada  boyitish mavzusiga bag`ishlangan anjumanlar va ilmiy-amaliy konferensiyalar yurtimizda  ham  o`tkaziladi.  Ushbu  kunda  bolajonlar  ishtirokida  turli-tuman  tadbirlar uyushtirilib,  bolalar  adiblari  bilan  uchrashuvlar,  yurtimizda  bolalar uchun  nashr  ettirilayotgan  yangi  kitoblarning  ko’rgazmalari  hamda bayram  dasturlari  tashkil  etiladi. </a:t>
            </a: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1455" y="5035514"/>
            <a:ext cx="2107700" cy="1692961"/>
          </a:xfrm>
          <a:prstGeom prst="rect">
            <a:avLst/>
          </a:prstGeom>
          <a:ln>
            <a:noFill/>
          </a:ln>
          <a:effectLst>
            <a:softEdge rad="112500"/>
          </a:effectLst>
        </p:spPr>
      </p:pic>
      <p:pic>
        <p:nvPicPr>
          <p:cNvPr id="2" name="Рисунок 1"/>
          <p:cNvPicPr>
            <a:picLocks noChangeAspect="1"/>
          </p:cNvPicPr>
          <p:nvPr/>
        </p:nvPicPr>
        <p:blipFill>
          <a:blip r:embed="rId3"/>
          <a:stretch>
            <a:fillRect/>
          </a:stretch>
        </p:blipFill>
        <p:spPr>
          <a:xfrm>
            <a:off x="367645" y="2822664"/>
            <a:ext cx="3426249" cy="3578662"/>
          </a:xfrm>
          <a:prstGeom prst="rect">
            <a:avLst/>
          </a:prstGeom>
        </p:spPr>
      </p:pic>
      <p:pic>
        <p:nvPicPr>
          <p:cNvPr id="3" name="Рисунок 2">
            <a:extLst>
              <a:ext uri="{FF2B5EF4-FFF2-40B4-BE49-F238E27FC236}">
                <a16:creationId xmlns:a16="http://schemas.microsoft.com/office/drawing/2014/main" id="{6BF2E5BE-59C9-35D7-EE4D-69D34E3F4A3F}"/>
              </a:ext>
            </a:extLst>
          </p:cNvPr>
          <p:cNvPicPr>
            <a:picLocks noChangeAspect="1"/>
          </p:cNvPicPr>
          <p:nvPr/>
        </p:nvPicPr>
        <p:blipFill>
          <a:blip r:embed="rId4" cstate="print">
            <a:extLst>
              <a:ext uri="{28A0092B-C50C-407E-A947-70E740481C1C}">
                <a14:useLocalDpi xmlns:a14="http://schemas.microsoft.com/office/drawing/2010/main" val="0"/>
              </a:ext>
            </a:extLst>
          </a:blip>
          <a:srcRect t="4284" b="4284"/>
          <a:stretch/>
        </p:blipFill>
        <p:spPr>
          <a:xfrm>
            <a:off x="10575636" y="102309"/>
            <a:ext cx="1553519" cy="1292382"/>
          </a:xfrm>
          <a:prstGeom prst="ellipse">
            <a:avLst/>
          </a:prstGeom>
          <a:ln>
            <a:noFill/>
          </a:ln>
          <a:effectLst>
            <a:softEdge rad="112500"/>
          </a:effectLst>
        </p:spPr>
      </p:pic>
    </p:spTree>
    <p:extLst>
      <p:ext uri="{BB962C8B-B14F-4D97-AF65-F5344CB8AC3E}">
        <p14:creationId xmlns:p14="http://schemas.microsoft.com/office/powerpoint/2010/main" val="2802356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82392" y="1239382"/>
            <a:ext cx="6455841" cy="4247317"/>
          </a:xfrm>
          <a:prstGeom prst="rect">
            <a:avLst/>
          </a:prstGeom>
        </p:spPr>
        <p:txBody>
          <a:bodyPr wrap="square">
            <a:spAutoFit/>
          </a:bodyPr>
          <a:lstStyle/>
          <a:p>
            <a:pPr indent="449580" algn="just"/>
            <a:r>
              <a:rPr lang="uz-Cyrl-UZ" b="1" dirty="0">
                <a:solidFill>
                  <a:srgbClr val="002060"/>
                </a:solidFill>
                <a:latin typeface="Times New Roman" panose="02020603050405020304" pitchFamily="18" charset="0"/>
                <a:ea typeface="Times New Roman" panose="02020603050405020304" pitchFamily="18" charset="0"/>
              </a:rPr>
              <a:t>Ushbu  kunda  yosh  kitobxonlarga  o`zbek  va  jahon  adabiyoti xazinasidan saralab olingan asarlar, xususan she‘rlar, qissalar, ertaklar, afsona  va  rivoyatlar  haqida  ma‘lumot  beriladi  hamda  zamonoviy adabiy jarayon bilan ham yaqindan tanishtiriladi. Shuni  alohida  ta‘kidlash  joizki,  mustaqillik  yillarida mamlakatimizda matbaa mahsulotlarining xalqaro talablarga muvofiq bo`lishini  ta‘minlash, bolalar  adabiyotini  rivojlantirish, o`quv adabiyotlari  va  darsliklarning  sifatini  oshirishga  jiddiy  e‘tibor qaratilmoqda. Yurtimiz  nashriyot-matbaa  ijodiy  uylari  tomonidan chop  etilayotgan  bolalar  kitoblari  xalqaro  darajada  ham  e‘tirof etilmoqda. Kitoblar  to`g`risidagi  qiziqarli  ma‘lumotlarga  e‘tibor  qaratsak, Londondagi  birinchi  xalq  kutubxonasining  asoschisi  S.Fenkorning talabi  bilan  kitob  varaqlari buklagan  kishilarga  nisbatan  jazo  chorasi qo`llanilgan.  </a:t>
            </a:r>
            <a:endParaRPr lang="ru-RU" sz="1600" b="1" dirty="0">
              <a:solidFill>
                <a:srgbClr val="002060"/>
              </a:solidFill>
              <a:effectLst/>
              <a:latin typeface="Times New Roman" panose="02020603050405020304" pitchFamily="18" charset="0"/>
              <a:ea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7163" y="5558828"/>
            <a:ext cx="1701551" cy="1172883"/>
          </a:xfrm>
          <a:prstGeom prst="rect">
            <a:avLst/>
          </a:prstGeom>
          <a:ln>
            <a:noFill/>
          </a:ln>
          <a:effectLst>
            <a:softEdge rad="112500"/>
          </a:effectLst>
        </p:spPr>
      </p:pic>
      <p:pic>
        <p:nvPicPr>
          <p:cNvPr id="2" name="Рисунок 1"/>
          <p:cNvPicPr>
            <a:picLocks noChangeAspect="1"/>
          </p:cNvPicPr>
          <p:nvPr/>
        </p:nvPicPr>
        <p:blipFill>
          <a:blip r:embed="rId3"/>
          <a:stretch>
            <a:fillRect/>
          </a:stretch>
        </p:blipFill>
        <p:spPr>
          <a:xfrm>
            <a:off x="685512" y="2346137"/>
            <a:ext cx="2787012" cy="5385414"/>
          </a:xfrm>
          <a:prstGeom prst="rect">
            <a:avLst/>
          </a:prstGeom>
        </p:spPr>
      </p:pic>
      <p:pic>
        <p:nvPicPr>
          <p:cNvPr id="3" name="Рисунок 2">
            <a:extLst>
              <a:ext uri="{FF2B5EF4-FFF2-40B4-BE49-F238E27FC236}">
                <a16:creationId xmlns:a16="http://schemas.microsoft.com/office/drawing/2014/main" id="{634C0C55-0F3D-F52F-7E07-3EA4C5B9276D}"/>
              </a:ext>
            </a:extLst>
          </p:cNvPr>
          <p:cNvPicPr>
            <a:picLocks noChangeAspect="1"/>
          </p:cNvPicPr>
          <p:nvPr/>
        </p:nvPicPr>
        <p:blipFill>
          <a:blip r:embed="rId4" cstate="print">
            <a:extLst>
              <a:ext uri="{28A0092B-C50C-407E-A947-70E740481C1C}">
                <a14:useLocalDpi xmlns:a14="http://schemas.microsoft.com/office/drawing/2010/main" val="0"/>
              </a:ext>
            </a:extLst>
          </a:blip>
          <a:srcRect t="4284" b="4284"/>
          <a:stretch/>
        </p:blipFill>
        <p:spPr>
          <a:xfrm>
            <a:off x="685512" y="135839"/>
            <a:ext cx="1650939" cy="1509486"/>
          </a:xfrm>
          <a:prstGeom prst="ellipse">
            <a:avLst/>
          </a:prstGeom>
          <a:ln>
            <a:noFill/>
          </a:ln>
          <a:effectLst>
            <a:softEdge rad="112500"/>
          </a:effectLst>
        </p:spPr>
      </p:pic>
    </p:spTree>
    <p:extLst>
      <p:ext uri="{BB962C8B-B14F-4D97-AF65-F5344CB8AC3E}">
        <p14:creationId xmlns:p14="http://schemas.microsoft.com/office/powerpoint/2010/main" val="201652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780825" y="535545"/>
            <a:ext cx="6534472" cy="954107"/>
          </a:xfrm>
          <a:prstGeom prst="rect">
            <a:avLst/>
          </a:prstGeom>
        </p:spPr>
        <p:txBody>
          <a:bodyPr wrap="square">
            <a:spAutoFit/>
          </a:bodyPr>
          <a:lstStyle/>
          <a:p>
            <a:pPr lvl="0" algn="ctr"/>
            <a:r>
              <a:rPr lang="en-US" sz="2800" b="1" dirty="0" err="1">
                <a:solidFill>
                  <a:srgbClr val="002060"/>
                </a:solidFill>
                <a:latin typeface="Times New Roman" panose="02020603050405020304" pitchFamily="18" charset="0"/>
                <a:cs typeface="Times New Roman" panose="02020603050405020304" pitchFamily="18" charset="0"/>
              </a:rPr>
              <a:t>Kitob-hayot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yo’lini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yorituvchi</a:t>
            </a:r>
            <a:r>
              <a:rPr lang="en-US" sz="2800" b="1" dirty="0">
                <a:solidFill>
                  <a:srgbClr val="002060"/>
                </a:solidFill>
                <a:latin typeface="Times New Roman" panose="02020603050405020304" pitchFamily="18" charset="0"/>
                <a:cs typeface="Times New Roman" panose="02020603050405020304" pitchFamily="18" charset="0"/>
              </a:rPr>
              <a:t> </a:t>
            </a:r>
            <a:endParaRPr lang="uz-Cyrl-UZ" sz="2800" b="1" dirty="0">
              <a:solidFill>
                <a:srgbClr val="002060"/>
              </a:solidFill>
              <a:latin typeface="Times New Roman" panose="02020603050405020304" pitchFamily="18" charset="0"/>
              <a:cs typeface="Times New Roman" panose="02020603050405020304" pitchFamily="18" charset="0"/>
            </a:endParaRPr>
          </a:p>
          <a:p>
            <a:pPr lvl="0" algn="ctr"/>
            <a:r>
              <a:rPr lang="en-US" sz="2800" b="1" dirty="0" err="1">
                <a:solidFill>
                  <a:srgbClr val="002060"/>
                </a:solidFill>
                <a:latin typeface="Times New Roman" panose="02020603050405020304" pitchFamily="18" charset="0"/>
                <a:cs typeface="Times New Roman" panose="02020603050405020304" pitchFamily="18" charset="0"/>
              </a:rPr>
              <a:t>yorqin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mash’ala</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7" name="Прямоугольник 6"/>
          <p:cNvSpPr/>
          <p:nvPr/>
        </p:nvSpPr>
        <p:spPr>
          <a:xfrm>
            <a:off x="4576873" y="2180458"/>
            <a:ext cx="5472291" cy="3139321"/>
          </a:xfrm>
          <a:prstGeom prst="rect">
            <a:avLst/>
          </a:prstGeom>
        </p:spPr>
        <p:txBody>
          <a:bodyPr wrap="square">
            <a:spAutoFit/>
          </a:bodyPr>
          <a:lstStyle/>
          <a:p>
            <a:pPr lvl="0" algn="just"/>
            <a:r>
              <a:rPr lang="uz-Cyrl-UZ" dirty="0">
                <a:solidFill>
                  <a:srgbClr val="002060"/>
                </a:solidFill>
                <a:latin typeface="Times New Roman" pitchFamily="18" charset="0"/>
                <a:cs typeface="Times New Roman" pitchFamily="18" charset="0"/>
              </a:rPr>
              <a:t>     </a:t>
            </a:r>
            <a:r>
              <a:rPr lang="uz-Cyrl-UZ" b="1" dirty="0">
                <a:solidFill>
                  <a:srgbClr val="002060"/>
                </a:solidFill>
                <a:latin typeface="Times New Roman" pitchFamily="18" charset="0"/>
                <a:cs typeface="Times New Roman" pitchFamily="18" charset="0"/>
              </a:rPr>
              <a:t>О‘zbekiston</a:t>
            </a:r>
            <a:r>
              <a:rPr lang="en-US" b="1" dirty="0">
                <a:solidFill>
                  <a:srgbClr val="002060"/>
                </a:solidFill>
                <a:latin typeface="Times New Roman" pitchFamily="18" charset="0"/>
                <a:cs typeface="Times New Roman" pitchFamily="18" charset="0"/>
              </a:rPr>
              <a:t> </a:t>
            </a:r>
            <a:r>
              <a:rPr lang="uz-Cyrl-UZ" b="1" dirty="0">
                <a:solidFill>
                  <a:srgbClr val="002060"/>
                </a:solidFill>
                <a:latin typeface="Times New Roman" pitchFamily="18" charset="0"/>
                <a:cs typeface="Times New Roman" pitchFamily="18" charset="0"/>
              </a:rPr>
              <a:t>Respublikasi Vazirlar Mahkamasining 2020 yil 14-dekabrdagi “2020-2025-yillarda kitobxonlik madaniyatini rivojlantirish va qо‘llab-quvvatlash milliy dasturini tasdiqlash tо‘g‘risida”gi 781-sonli Qarori hamda «Yoshlar ma’naviyatini yuksaltirish va ularning bo‘sh vaqtini mazmunli tashkil etish» bo‘yicha 5 ta muhim tashabbus doirasida belgilangan tizimli ishlarni amalga oshirish maqsadida, joriy yilning 2-aprel kuni “Xalqaro bolalar kitobi kuni” </a:t>
            </a:r>
            <a:r>
              <a:rPr lang="en-US" b="1" dirty="0" err="1">
                <a:solidFill>
                  <a:srgbClr val="002060"/>
                </a:solidFill>
                <a:latin typeface="Times New Roman" pitchFamily="18" charset="0"/>
                <a:cs typeface="Times New Roman" pitchFamily="18" charset="0"/>
              </a:rPr>
              <a:t>munosabati</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bilan</a:t>
            </a:r>
            <a:r>
              <a:rPr lang="uz-Cyrl-UZ" b="1" dirty="0">
                <a:solidFill>
                  <a:srgbClr val="002060"/>
                </a:solidFill>
                <a:latin typeface="Times New Roman" pitchFamily="18" charset="0"/>
                <a:cs typeface="Times New Roman" pitchFamily="18" charset="0"/>
              </a:rPr>
              <a:t> “Kitob haftaligi” aksiyasi  o‘t</a:t>
            </a:r>
            <a:r>
              <a:rPr lang="en-US" b="1" dirty="0">
                <a:solidFill>
                  <a:srgbClr val="002060"/>
                </a:solidFill>
                <a:latin typeface="Times New Roman" pitchFamily="18" charset="0"/>
                <a:cs typeface="Times New Roman" pitchFamily="18" charset="0"/>
              </a:rPr>
              <a:t>k</a:t>
            </a:r>
            <a:r>
              <a:rPr lang="uz-Cyrl-UZ" b="1" dirty="0">
                <a:solidFill>
                  <a:srgbClr val="002060"/>
                </a:solidFill>
                <a:latin typeface="Times New Roman" pitchFamily="18" charset="0"/>
                <a:cs typeface="Times New Roman" pitchFamily="18" charset="0"/>
              </a:rPr>
              <a:t>a</a:t>
            </a:r>
            <a:r>
              <a:rPr lang="en-US" b="1" dirty="0" err="1">
                <a:solidFill>
                  <a:srgbClr val="002060"/>
                </a:solidFill>
                <a:latin typeface="Times New Roman" pitchFamily="18" charset="0"/>
                <a:cs typeface="Times New Roman" pitchFamily="18" charset="0"/>
              </a:rPr>
              <a:t>zila</a:t>
            </a:r>
            <a:r>
              <a:rPr lang="uz-Cyrl-UZ" b="1" dirty="0">
                <a:solidFill>
                  <a:srgbClr val="002060"/>
                </a:solidFill>
                <a:latin typeface="Times New Roman" pitchFamily="18" charset="0"/>
                <a:cs typeface="Times New Roman" pitchFamily="18" charset="0"/>
              </a:rPr>
              <a:t>di. </a:t>
            </a:r>
            <a:r>
              <a:rPr lang="en-US" b="1" dirty="0">
                <a:solidFill>
                  <a:srgbClr val="002060"/>
                </a:solidFill>
                <a:latin typeface="Times New Roman" pitchFamily="18" charset="0"/>
                <a:cs typeface="Times New Roman" pitchFamily="18" charset="0"/>
              </a:rPr>
              <a:t>       </a:t>
            </a:r>
            <a:endParaRPr lang="en-US"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1235" y="5042780"/>
            <a:ext cx="2235201" cy="1681293"/>
          </a:xfrm>
          <a:prstGeom prst="rect">
            <a:avLst/>
          </a:prstGeom>
          <a:ln>
            <a:noFill/>
          </a:ln>
          <a:effectLst>
            <a:softEdge rad="112500"/>
          </a:effectLst>
        </p:spPr>
      </p:pic>
      <p:pic>
        <p:nvPicPr>
          <p:cNvPr id="14" name="Рисунок 13">
            <a:extLst>
              <a:ext uri="{FF2B5EF4-FFF2-40B4-BE49-F238E27FC236}">
                <a16:creationId xmlns:a16="http://schemas.microsoft.com/office/drawing/2014/main" id="{2FA185A0-56E3-62D3-8AE8-5C6A60616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73" y="2299855"/>
            <a:ext cx="2955637" cy="3214254"/>
          </a:xfrm>
          <a:prstGeom prst="rect">
            <a:avLst/>
          </a:prstGeom>
          <a:ln>
            <a:noFill/>
          </a:ln>
          <a:effectLst>
            <a:outerShdw blurRad="292100" dist="139700" dir="2700000" algn="tl" rotWithShape="0">
              <a:srgbClr val="333333">
                <a:alpha val="65000"/>
              </a:srgbClr>
            </a:outerShdw>
          </a:effectLst>
        </p:spPr>
      </p:pic>
      <p:pic>
        <p:nvPicPr>
          <p:cNvPr id="15" name="Рисунок 14">
            <a:extLst>
              <a:ext uri="{FF2B5EF4-FFF2-40B4-BE49-F238E27FC236}">
                <a16:creationId xmlns:a16="http://schemas.microsoft.com/office/drawing/2014/main" id="{DB272E19-6BE5-7035-FA03-E8F0AA1A186E}"/>
              </a:ext>
            </a:extLst>
          </p:cNvPr>
          <p:cNvPicPr>
            <a:picLocks noChangeAspect="1"/>
          </p:cNvPicPr>
          <p:nvPr/>
        </p:nvPicPr>
        <p:blipFill>
          <a:blip r:embed="rId4" cstate="print">
            <a:extLst>
              <a:ext uri="{28A0092B-C50C-407E-A947-70E740481C1C}">
                <a14:useLocalDpi xmlns:a14="http://schemas.microsoft.com/office/drawing/2010/main" val="0"/>
              </a:ext>
            </a:extLst>
          </a:blip>
          <a:srcRect t="4284" b="4284"/>
          <a:stretch/>
        </p:blipFill>
        <p:spPr>
          <a:xfrm>
            <a:off x="10335490" y="133927"/>
            <a:ext cx="1560945" cy="1355725"/>
          </a:xfrm>
          <a:prstGeom prst="ellipse">
            <a:avLst/>
          </a:prstGeom>
          <a:ln>
            <a:noFill/>
          </a:ln>
          <a:effectLst>
            <a:softEdge rad="112500"/>
          </a:effectLst>
        </p:spPr>
      </p:pic>
    </p:spTree>
    <p:extLst>
      <p:ext uri="{BB962C8B-B14F-4D97-AF65-F5344CB8AC3E}">
        <p14:creationId xmlns:p14="http://schemas.microsoft.com/office/powerpoint/2010/main" val="3486390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2721" y="5404919"/>
            <a:ext cx="2035736" cy="1453081"/>
          </a:xfrm>
          <a:prstGeom prst="rect">
            <a:avLst/>
          </a:prstGeom>
          <a:ln>
            <a:noFill/>
          </a:ln>
          <a:effectLst>
            <a:softEdge rad="112500"/>
          </a:effectLst>
        </p:spPr>
      </p:pic>
      <p:sp>
        <p:nvSpPr>
          <p:cNvPr id="5" name="Прямоугольник 4"/>
          <p:cNvSpPr/>
          <p:nvPr/>
        </p:nvSpPr>
        <p:spPr>
          <a:xfrm>
            <a:off x="5883564" y="756498"/>
            <a:ext cx="4045527" cy="584775"/>
          </a:xfrm>
          <a:prstGeom prst="rect">
            <a:avLst/>
          </a:prstGeom>
        </p:spPr>
        <p:txBody>
          <a:bodyPr wrap="square">
            <a:spAutoFit/>
          </a:bodyPr>
          <a:lstStyle/>
          <a:p>
            <a:pPr lvl="0" algn="ctr" fontAlgn="base">
              <a:spcBef>
                <a:spcPct val="0"/>
              </a:spcBef>
              <a:spcAft>
                <a:spcPct val="0"/>
              </a:spcAft>
            </a:pPr>
            <a:r>
              <a:rPr lang="uz-Cyrl-UZ" sz="2800" b="1" dirty="0">
                <a:solidFill>
                  <a:srgbClr val="002060"/>
                </a:solidFill>
                <a:latin typeface="Times New Roman" pitchFamily="18" charset="0"/>
                <a:ea typeface="Times New Roman" pitchFamily="18" charset="0"/>
                <a:cs typeface="Times New Roman" pitchFamily="18" charset="0"/>
              </a:rPr>
              <a:t>Gans Xiristian Anderse</a:t>
            </a:r>
            <a:r>
              <a:rPr lang="uz-Cyrl-UZ" sz="3200" b="1" dirty="0">
                <a:solidFill>
                  <a:srgbClr val="002060"/>
                </a:solidFill>
                <a:latin typeface="Times New Roman" pitchFamily="18" charset="0"/>
                <a:ea typeface="Times New Roman" pitchFamily="18" charset="0"/>
                <a:cs typeface="Times New Roman" pitchFamily="18" charset="0"/>
              </a:rPr>
              <a:t>n</a:t>
            </a:r>
            <a:endParaRPr lang="uz-Cyrl-UZ" sz="3200" dirty="0">
              <a:solidFill>
                <a:srgbClr val="00206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srcRect l="8309" t="6445" r="52107" b="71289"/>
          <a:stretch>
            <a:fillRect/>
          </a:stretch>
        </p:blipFill>
        <p:spPr bwMode="auto">
          <a:xfrm>
            <a:off x="1310725" y="1828801"/>
            <a:ext cx="4219217" cy="3817256"/>
          </a:xfrm>
          <a:prstGeom prst="ellipse">
            <a:avLst/>
          </a:prstGeom>
          <a:ln>
            <a:noFill/>
          </a:ln>
          <a:effectLst>
            <a:softEdge rad="112500"/>
          </a:effectLst>
        </p:spPr>
      </p:pic>
      <p:sp>
        <p:nvSpPr>
          <p:cNvPr id="7" name="Прямоугольник 6"/>
          <p:cNvSpPr/>
          <p:nvPr/>
        </p:nvSpPr>
        <p:spPr>
          <a:xfrm>
            <a:off x="6470726" y="2625414"/>
            <a:ext cx="5045282" cy="1569660"/>
          </a:xfrm>
          <a:prstGeom prst="rect">
            <a:avLst/>
          </a:prstGeom>
        </p:spPr>
        <p:txBody>
          <a:bodyPr wrap="square">
            <a:spAutoFit/>
          </a:bodyPr>
          <a:lstStyle/>
          <a:p>
            <a:pPr lvl="0" algn="just" fontAlgn="base">
              <a:spcBef>
                <a:spcPct val="0"/>
              </a:spcBef>
              <a:spcAft>
                <a:spcPct val="0"/>
              </a:spcAft>
            </a:pPr>
            <a:r>
              <a:rPr lang="uz-Cyrl-UZ" sz="2400" b="1" dirty="0">
                <a:solidFill>
                  <a:srgbClr val="002060"/>
                </a:solidFill>
                <a:latin typeface="Times New Roman" pitchFamily="18" charset="0"/>
                <a:ea typeface="Times New Roman" pitchFamily="18" charset="0"/>
                <a:cs typeface="Times New Roman" pitchFamily="18" charset="0"/>
              </a:rPr>
              <a:t>   Bu sana tasodifiy tanlangan emas. </a:t>
            </a:r>
            <a:r>
              <a:rPr lang="en-US" sz="2400" b="1" dirty="0">
                <a:solidFill>
                  <a:srgbClr val="002060"/>
                </a:solidFill>
                <a:latin typeface="Times New Roman" pitchFamily="18" charset="0"/>
                <a:ea typeface="Times New Roman" pitchFamily="18" charset="0"/>
                <a:cs typeface="Times New Roman" pitchFamily="18" charset="0"/>
              </a:rPr>
              <a:t>U</a:t>
            </a:r>
            <a:r>
              <a:rPr lang="uz-Cyrl-UZ" sz="2400" b="1" dirty="0">
                <a:solidFill>
                  <a:srgbClr val="002060"/>
                </a:solidFill>
                <a:latin typeface="Times New Roman" pitchFamily="18" charset="0"/>
                <a:ea typeface="Times New Roman" pitchFamily="18" charset="0"/>
                <a:cs typeface="Times New Roman" pitchFamily="18" charset="0"/>
              </a:rPr>
              <a:t>shbu kunda dunyo bolalarining sevimli ertakchisi Gans Xiristian Andersen dunyoga kelgan. </a:t>
            </a:r>
            <a:endParaRPr lang="uz-Cyrl-UZ" sz="2400" b="1" dirty="0">
              <a:solidFill>
                <a:srgbClr val="002060"/>
              </a:solidFill>
              <a:latin typeface="Times New Roman" pitchFamily="18" charset="0"/>
              <a:cs typeface="Times New Roman" pitchFamily="18" charset="0"/>
            </a:endParaRPr>
          </a:p>
        </p:txBody>
      </p:sp>
      <p:pic>
        <p:nvPicPr>
          <p:cNvPr id="2" name="Рисунок 1">
            <a:extLst>
              <a:ext uri="{FF2B5EF4-FFF2-40B4-BE49-F238E27FC236}">
                <a16:creationId xmlns:a16="http://schemas.microsoft.com/office/drawing/2014/main" id="{E5C80EC2-D9DC-59AA-71FE-3280DAAEDBAB}"/>
              </a:ext>
            </a:extLst>
          </p:cNvPr>
          <p:cNvPicPr>
            <a:picLocks noChangeAspect="1"/>
          </p:cNvPicPr>
          <p:nvPr/>
        </p:nvPicPr>
        <p:blipFill>
          <a:blip r:embed="rId4" cstate="print">
            <a:extLst>
              <a:ext uri="{28A0092B-C50C-407E-A947-70E740481C1C}">
                <a14:useLocalDpi xmlns:a14="http://schemas.microsoft.com/office/drawing/2010/main" val="0"/>
              </a:ext>
            </a:extLst>
          </a:blip>
          <a:srcRect t="4284" b="4284"/>
          <a:stretch/>
        </p:blipFill>
        <p:spPr>
          <a:xfrm>
            <a:off x="10437091" y="246677"/>
            <a:ext cx="1437755" cy="1341978"/>
          </a:xfrm>
          <a:prstGeom prst="ellipse">
            <a:avLst/>
          </a:prstGeom>
          <a:ln>
            <a:noFill/>
          </a:ln>
          <a:effectLst>
            <a:softEdge rad="112500"/>
          </a:effectLst>
        </p:spPr>
      </p:pic>
    </p:spTree>
    <p:extLst>
      <p:ext uri="{BB962C8B-B14F-4D97-AF65-F5344CB8AC3E}">
        <p14:creationId xmlns:p14="http://schemas.microsoft.com/office/powerpoint/2010/main" val="3238726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87636" y="608020"/>
            <a:ext cx="5837382" cy="523220"/>
          </a:xfrm>
          <a:prstGeom prst="rect">
            <a:avLst/>
          </a:prstGeom>
        </p:spPr>
        <p:txBody>
          <a:bodyPr wrap="square">
            <a:spAutoFit/>
          </a:bodyPr>
          <a:lstStyle/>
          <a:p>
            <a:pPr algn="ctr"/>
            <a:r>
              <a:rPr lang="uz-Cyrl-UZ" sz="2800" b="1" dirty="0">
                <a:solidFill>
                  <a:srgbClr val="002060"/>
                </a:solidFill>
                <a:latin typeface="Times New Roman" pitchFamily="18" charset="0"/>
                <a:cs typeface="Times New Roman" pitchFamily="18" charset="0"/>
              </a:rPr>
              <a:t>Mutolaаni sevganlar dunyoni ochadi.</a:t>
            </a:r>
            <a:r>
              <a:rPr lang="uz-Cyrl-UZ" sz="2800" dirty="0">
                <a:solidFill>
                  <a:srgbClr val="002060"/>
                </a:solidFill>
                <a:latin typeface="Times New Roman" pitchFamily="18" charset="0"/>
                <a:cs typeface="Times New Roman" pitchFamily="18" charset="0"/>
              </a:rPr>
              <a:t> </a:t>
            </a:r>
            <a:endParaRPr lang="ru-RU" sz="2800" dirty="0">
              <a:solidFill>
                <a:srgbClr val="002060"/>
              </a:solidFill>
              <a:latin typeface="Times New Roman" pitchFamily="18" charset="0"/>
              <a:cs typeface="Times New Roman"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519" y="5067611"/>
            <a:ext cx="2758938" cy="1790389"/>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rcRect/>
          <a:stretch/>
        </p:blipFill>
        <p:spPr>
          <a:xfrm>
            <a:off x="1249208" y="2078182"/>
            <a:ext cx="3646065" cy="3158836"/>
          </a:xfrm>
          <a:prstGeom prst="rect">
            <a:avLst/>
          </a:prstGeom>
          <a:ln>
            <a:noFill/>
          </a:ln>
          <a:effectLst>
            <a:softEdge rad="112500"/>
          </a:effectLst>
        </p:spPr>
      </p:pic>
      <p:sp>
        <p:nvSpPr>
          <p:cNvPr id="7" name="Прямоугольник 6"/>
          <p:cNvSpPr/>
          <p:nvPr/>
        </p:nvSpPr>
        <p:spPr>
          <a:xfrm>
            <a:off x="5375565" y="2552792"/>
            <a:ext cx="5837382" cy="1569660"/>
          </a:xfrm>
          <a:prstGeom prst="rect">
            <a:avLst/>
          </a:prstGeom>
        </p:spPr>
        <p:txBody>
          <a:bodyPr wrap="square">
            <a:spAutoFit/>
          </a:bodyPr>
          <a:lstStyle/>
          <a:p>
            <a:pPr algn="just"/>
            <a:r>
              <a:rPr lang="ru-RU"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Kitob</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o'qing</a:t>
            </a:r>
            <a:r>
              <a:rPr lang="ru-RU"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Har</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bir</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o'qigan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kitobingiz</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sizga</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yangi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bilim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beradi</a:t>
            </a:r>
            <a:r>
              <a:rPr lang="uz-Cyrl-UZ" sz="2400" b="1" dirty="0">
                <a:solidFill>
                  <a:srgbClr val="002060"/>
                </a:solidFill>
                <a:latin typeface="Times New Roman" pitchFamily="18" charset="0"/>
                <a:cs typeface="Times New Roman" pitchFamily="18" charset="0"/>
              </a:rPr>
              <a:t> </a:t>
            </a:r>
            <a:r>
              <a:rPr lang="en-US" sz="2400" b="1" dirty="0">
                <a:solidFill>
                  <a:srgbClr val="002060"/>
                </a:solidFill>
                <a:latin typeface="Times New Roman" pitchFamily="18" charset="0"/>
                <a:cs typeface="Times New Roman" pitchFamily="18" charset="0"/>
              </a:rPr>
              <a:t>.</a:t>
            </a:r>
            <a:r>
              <a:rPr lang="en-US" sz="2400" b="1" dirty="0" err="1">
                <a:solidFill>
                  <a:srgbClr val="002060"/>
                </a:solidFill>
                <a:latin typeface="Times New Roman" pitchFamily="18" charset="0"/>
                <a:cs typeface="Times New Roman" pitchFamily="18" charset="0"/>
              </a:rPr>
              <a:t>Undan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tashqari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kitob</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o'qish</a:t>
            </a:r>
            <a:r>
              <a:rPr lang="en-US" sz="2400" b="1" dirty="0">
                <a:solidFill>
                  <a:srgbClr val="002060"/>
                </a:solidFill>
                <a:latin typeface="Times New Roman" pitchFamily="18" charset="0"/>
                <a:cs typeface="Times New Roman" pitchFamily="18" charset="0"/>
              </a:rPr>
              <a:t> - </a:t>
            </a:r>
            <a:r>
              <a:rPr lang="en-US" sz="2400" b="1" dirty="0" err="1">
                <a:solidFill>
                  <a:srgbClr val="002060"/>
                </a:solidFill>
                <a:latin typeface="Times New Roman" pitchFamily="18" charset="0"/>
                <a:cs typeface="Times New Roman" pitchFamily="18" charset="0"/>
              </a:rPr>
              <a:t>eski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narsalarga</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yangi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qarashlarni</a:t>
            </a:r>
            <a:r>
              <a:rPr lang="en-US" sz="2400" b="1" dirty="0">
                <a:solidFill>
                  <a:srgbClr val="002060"/>
                </a:solidFill>
                <a:latin typeface="Times New Roman" pitchFamily="18" charset="0"/>
                <a:cs typeface="Times New Roman" pitchFamily="18" charset="0"/>
              </a:rPr>
              <a:t> ham </a:t>
            </a:r>
            <a:r>
              <a:rPr lang="en-US" sz="2400" b="1" dirty="0" err="1">
                <a:solidFill>
                  <a:srgbClr val="002060"/>
                </a:solidFill>
                <a:latin typeface="Times New Roman" pitchFamily="18" charset="0"/>
                <a:cs typeface="Times New Roman" pitchFamily="18" charset="0"/>
              </a:rPr>
              <a:t>taqdim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etadi</a:t>
            </a:r>
            <a:r>
              <a:rPr lang="en-US" sz="2400" b="1" dirty="0">
                <a:solidFill>
                  <a:srgbClr val="002060"/>
                </a:solidFill>
                <a:latin typeface="Times New Roman" pitchFamily="18" charset="0"/>
                <a:cs typeface="Times New Roman" pitchFamily="18" charset="0"/>
              </a:rPr>
              <a:t>.</a:t>
            </a:r>
            <a:endParaRPr lang="ru-RU" sz="2400" b="1" dirty="0">
              <a:solidFill>
                <a:srgbClr val="002060"/>
              </a:solidFill>
              <a:latin typeface="Times New Roman" pitchFamily="18" charset="0"/>
              <a:cs typeface="Times New Roman" pitchFamily="18" charset="0"/>
            </a:endParaRPr>
          </a:p>
        </p:txBody>
      </p:sp>
      <p:pic>
        <p:nvPicPr>
          <p:cNvPr id="2" name="Рисунок 1">
            <a:extLst>
              <a:ext uri="{FF2B5EF4-FFF2-40B4-BE49-F238E27FC236}">
                <a16:creationId xmlns:a16="http://schemas.microsoft.com/office/drawing/2014/main" id="{0F054A93-46D4-4A92-FD1A-866E84DE0C08}"/>
              </a:ext>
            </a:extLst>
          </p:cNvPr>
          <p:cNvPicPr>
            <a:picLocks noChangeAspect="1"/>
          </p:cNvPicPr>
          <p:nvPr/>
        </p:nvPicPr>
        <p:blipFill>
          <a:blip r:embed="rId4" cstate="print">
            <a:extLst>
              <a:ext uri="{28A0092B-C50C-407E-A947-70E740481C1C}">
                <a14:useLocalDpi xmlns:a14="http://schemas.microsoft.com/office/drawing/2010/main" val="0"/>
              </a:ext>
            </a:extLst>
          </a:blip>
          <a:srcRect t="4284" b="4284"/>
          <a:stretch/>
        </p:blipFill>
        <p:spPr>
          <a:xfrm>
            <a:off x="923636" y="209730"/>
            <a:ext cx="1413164" cy="1221906"/>
          </a:xfrm>
          <a:prstGeom prst="ellipse">
            <a:avLst/>
          </a:prstGeom>
          <a:ln>
            <a:noFill/>
          </a:ln>
          <a:effectLst>
            <a:softEdge rad="112500"/>
          </a:effectLst>
        </p:spPr>
      </p:pic>
    </p:spTree>
    <p:extLst>
      <p:ext uri="{BB962C8B-B14F-4D97-AF65-F5344CB8AC3E}">
        <p14:creationId xmlns:p14="http://schemas.microsoft.com/office/powerpoint/2010/main" val="472789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86400" y="2328707"/>
            <a:ext cx="6096000" cy="1569660"/>
          </a:xfrm>
          <a:prstGeom prst="rect">
            <a:avLst/>
          </a:prstGeom>
        </p:spPr>
        <p:txBody>
          <a:bodyPr>
            <a:spAutoFit/>
          </a:bodyPr>
          <a:lstStyle/>
          <a:p>
            <a:pPr algn="just"/>
            <a:r>
              <a:rPr lang="uz-Cyrl-UZ" sz="2400" b="1" dirty="0">
                <a:solidFill>
                  <a:srgbClr val="002060"/>
                </a:solidFill>
                <a:latin typeface="Times New Roman" pitchFamily="18" charset="0"/>
                <a:cs typeface="Times New Roman" pitchFamily="18" charset="0"/>
              </a:rPr>
              <a:t>  Bu kunda kо‘pgina nashriyotlar tomonidan maxsus aksiyalar tashkil etilib, bolalar kutubxonalariga, bolalar uylariga kitoblar, rangli ijod namunalaridan sovg‘a qilinadi</a:t>
            </a:r>
            <a:r>
              <a:rPr lang="uz-Cyrl-UZ" sz="2400" dirty="0">
                <a:solidFill>
                  <a:srgbClr val="002060"/>
                </a:solidFill>
                <a:latin typeface="Times New Roman" pitchFamily="18" charset="0"/>
                <a:cs typeface="Times New Roman" pitchFamily="18" charset="0"/>
              </a:rPr>
              <a:t>. </a:t>
            </a:r>
            <a:endParaRPr lang="ru-RU" sz="2400" dirty="0">
              <a:solidFill>
                <a:srgbClr val="002060"/>
              </a:solidFill>
            </a:endParaRPr>
          </a:p>
        </p:txBody>
      </p:sp>
      <p:pic>
        <p:nvPicPr>
          <p:cNvPr id="5" name="Picture 1"/>
          <p:cNvPicPr>
            <a:picLocks noChangeAspect="1" noChangeArrowheads="1"/>
          </p:cNvPicPr>
          <p:nvPr/>
        </p:nvPicPr>
        <p:blipFill>
          <a:blip r:embed="rId2" cstate="print"/>
          <a:srcRect/>
          <a:stretch>
            <a:fillRect/>
          </a:stretch>
        </p:blipFill>
        <p:spPr bwMode="auto">
          <a:xfrm>
            <a:off x="1484105" y="1564610"/>
            <a:ext cx="3378180" cy="3097854"/>
          </a:xfrm>
          <a:prstGeom prst="rect">
            <a:avLst/>
          </a:prstGeom>
          <a:ln>
            <a:noFill/>
          </a:ln>
          <a:effectLst>
            <a:softEdge rad="112500"/>
          </a:effectLst>
        </p:spPr>
      </p:pic>
      <p:pic>
        <p:nvPicPr>
          <p:cNvPr id="2" name="Рисунок 1">
            <a:extLst>
              <a:ext uri="{FF2B5EF4-FFF2-40B4-BE49-F238E27FC236}">
                <a16:creationId xmlns:a16="http://schemas.microsoft.com/office/drawing/2014/main" id="{8A0E8AD2-C3DF-90D0-A42C-DE051D074E5B}"/>
              </a:ext>
            </a:extLst>
          </p:cNvPr>
          <p:cNvPicPr>
            <a:picLocks noChangeAspect="1"/>
          </p:cNvPicPr>
          <p:nvPr/>
        </p:nvPicPr>
        <p:blipFill>
          <a:blip r:embed="rId3" cstate="print">
            <a:extLst>
              <a:ext uri="{28A0092B-C50C-407E-A947-70E740481C1C}">
                <a14:useLocalDpi xmlns:a14="http://schemas.microsoft.com/office/drawing/2010/main" val="0"/>
              </a:ext>
            </a:extLst>
          </a:blip>
          <a:srcRect t="4284" b="4284"/>
          <a:stretch/>
        </p:blipFill>
        <p:spPr>
          <a:xfrm>
            <a:off x="10335491" y="218967"/>
            <a:ext cx="1450109" cy="1345643"/>
          </a:xfrm>
          <a:prstGeom prst="ellipse">
            <a:avLst/>
          </a:prstGeom>
          <a:ln>
            <a:noFill/>
          </a:ln>
          <a:effectLst>
            <a:softEdge rad="112500"/>
          </a:effectLst>
        </p:spPr>
      </p:pic>
      <p:pic>
        <p:nvPicPr>
          <p:cNvPr id="3" name="Рисунок 2">
            <a:extLst>
              <a:ext uri="{FF2B5EF4-FFF2-40B4-BE49-F238E27FC236}">
                <a16:creationId xmlns:a16="http://schemas.microsoft.com/office/drawing/2014/main" id="{DC477E50-5093-34BE-7891-D3DD14B640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8133" y="5056910"/>
            <a:ext cx="2072808" cy="1672229"/>
          </a:xfrm>
          <a:prstGeom prst="rect">
            <a:avLst/>
          </a:prstGeom>
          <a:ln>
            <a:noFill/>
          </a:ln>
          <a:effectLst>
            <a:softEdge rad="112500"/>
          </a:effectLst>
        </p:spPr>
      </p:pic>
    </p:spTree>
    <p:extLst>
      <p:ext uri="{BB962C8B-B14F-4D97-AF65-F5344CB8AC3E}">
        <p14:creationId xmlns:p14="http://schemas.microsoft.com/office/powerpoint/2010/main" val="1538331672"/>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124</TotalTime>
  <Words>610</Words>
  <Application>Microsoft Office PowerPoint</Application>
  <PresentationFormat>Широкоэкранный</PresentationFormat>
  <Paragraphs>28</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Century Gothic</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46</cp:revision>
  <dcterms:created xsi:type="dcterms:W3CDTF">2025-04-01T05:34:32Z</dcterms:created>
  <dcterms:modified xsi:type="dcterms:W3CDTF">2026-04-01T05:46:26Z</dcterms:modified>
</cp:coreProperties>
</file>